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338" r:id="rId2"/>
    <p:sldId id="416" r:id="rId3"/>
    <p:sldId id="308" r:id="rId4"/>
    <p:sldId id="297" r:id="rId5"/>
    <p:sldId id="321" r:id="rId6"/>
    <p:sldId id="281" r:id="rId7"/>
    <p:sldId id="257" r:id="rId8"/>
    <p:sldId id="342" r:id="rId9"/>
    <p:sldId id="341" r:id="rId10"/>
    <p:sldId id="380" r:id="rId11"/>
    <p:sldId id="398" r:id="rId12"/>
    <p:sldId id="358" r:id="rId13"/>
    <p:sldId id="415" r:id="rId14"/>
    <p:sldId id="411" r:id="rId15"/>
    <p:sldId id="350" r:id="rId16"/>
    <p:sldId id="373" r:id="rId17"/>
    <p:sldId id="383" r:id="rId18"/>
    <p:sldId id="399" r:id="rId19"/>
    <p:sldId id="388" r:id="rId20"/>
    <p:sldId id="377" r:id="rId21"/>
    <p:sldId id="378" r:id="rId22"/>
    <p:sldId id="405" r:id="rId23"/>
    <p:sldId id="393" r:id="rId24"/>
    <p:sldId id="384" r:id="rId25"/>
    <p:sldId id="368" r:id="rId26"/>
    <p:sldId id="409" r:id="rId27"/>
    <p:sldId id="406" r:id="rId28"/>
    <p:sldId id="407" r:id="rId29"/>
    <p:sldId id="408" r:id="rId30"/>
    <p:sldId id="395" r:id="rId31"/>
    <p:sldId id="362" r:id="rId32"/>
    <p:sldId id="396" r:id="rId33"/>
    <p:sldId id="382" r:id="rId34"/>
    <p:sldId id="369" r:id="rId35"/>
    <p:sldId id="376" r:id="rId36"/>
    <p:sldId id="403" r:id="rId37"/>
    <p:sldId id="370" r:id="rId38"/>
    <p:sldId id="400" r:id="rId39"/>
    <p:sldId id="404" r:id="rId40"/>
    <p:sldId id="401" r:id="rId41"/>
    <p:sldId id="412" r:id="rId42"/>
    <p:sldId id="397"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17" autoAdjust="0"/>
    <p:restoredTop sz="77416" autoAdjust="0"/>
  </p:normalViewPr>
  <p:slideViewPr>
    <p:cSldViewPr snapToGrid="0" snapToObjects="1">
      <p:cViewPr varScale="1">
        <p:scale>
          <a:sx n="120" d="100"/>
          <a:sy n="120" d="100"/>
        </p:scale>
        <p:origin x="1648"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083A62-9D77-1A44-8DB5-4DA900A12DD2}" type="datetimeFigureOut">
              <a:rPr lang="en-US" smtClean="0"/>
              <a:t>4/16/23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9480CA-12A1-5F4F-9420-84776E456B5D}" type="slidenum">
              <a:rPr lang="en-US" smtClean="0"/>
              <a:t>‹#›</a:t>
            </a:fld>
            <a:endParaRPr lang="en-US"/>
          </a:p>
        </p:txBody>
      </p:sp>
    </p:spTree>
    <p:extLst>
      <p:ext uri="{BB962C8B-B14F-4D97-AF65-F5344CB8AC3E}">
        <p14:creationId xmlns:p14="http://schemas.microsoft.com/office/powerpoint/2010/main" val="37247483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set of mRNA transcripts produced in a particular cell or tissue type</a:t>
            </a:r>
          </a:p>
        </p:txBody>
      </p:sp>
      <p:sp>
        <p:nvSpPr>
          <p:cNvPr id="4" name="Slide Number Placeholder 3"/>
          <p:cNvSpPr>
            <a:spLocks noGrp="1"/>
          </p:cNvSpPr>
          <p:nvPr>
            <p:ph type="sldNum" sz="quarter" idx="10"/>
          </p:nvPr>
        </p:nvSpPr>
        <p:spPr/>
        <p:txBody>
          <a:bodyPr/>
          <a:lstStyle/>
          <a:p>
            <a:fld id="{0E9480CA-12A1-5F4F-9420-84776E456B5D}" type="slidenum">
              <a:rPr lang="en-US" smtClean="0"/>
              <a:t>8</a:t>
            </a:fld>
            <a:endParaRPr lang="en-US"/>
          </a:p>
        </p:txBody>
      </p:sp>
    </p:spTree>
    <p:extLst>
      <p:ext uri="{BB962C8B-B14F-4D97-AF65-F5344CB8AC3E}">
        <p14:creationId xmlns:p14="http://schemas.microsoft.com/office/powerpoint/2010/main" val="31979214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component defines a collection of Inchworm </a:t>
            </a:r>
            <a:r>
              <a:rPr lang="en-US" dirty="0" err="1"/>
              <a:t>contigs</a:t>
            </a:r>
            <a:r>
              <a:rPr lang="en-US" dirty="0"/>
              <a:t> that are likely to be derived from alternative splice forms or closely related </a:t>
            </a:r>
            <a:r>
              <a:rPr lang="en-US" dirty="0" err="1"/>
              <a:t>paralogs</a:t>
            </a:r>
            <a:r>
              <a:rPr lang="en-US" dirty="0"/>
              <a:t>.</a:t>
            </a:r>
          </a:p>
          <a:p>
            <a:r>
              <a:rPr lang="en-US" dirty="0"/>
              <a:t>(</a:t>
            </a:r>
            <a:r>
              <a:rPr lang="en-US" dirty="0" err="1"/>
              <a:t>i</a:t>
            </a:r>
            <a:r>
              <a:rPr lang="en-US" dirty="0"/>
              <a:t>) It recursively groups Inchworm </a:t>
            </a:r>
            <a:r>
              <a:rPr lang="en-US" dirty="0" err="1"/>
              <a:t>contigs</a:t>
            </a:r>
            <a:r>
              <a:rPr lang="en-US" dirty="0"/>
              <a:t> into connected components.</a:t>
            </a:r>
          </a:p>
          <a:p>
            <a:r>
              <a:rPr lang="en-US" dirty="0"/>
              <a:t>*</a:t>
            </a:r>
            <a:r>
              <a:rPr lang="en-US" dirty="0" err="1"/>
              <a:t>Contigs</a:t>
            </a:r>
            <a:r>
              <a:rPr lang="en-US" dirty="0"/>
              <a:t> are grouped if there is a perfect overlap of k − 1 bases between them and if there is a minimal number of reads that span the junction across both </a:t>
            </a:r>
            <a:r>
              <a:rPr lang="en-US" dirty="0" err="1"/>
              <a:t>contigs</a:t>
            </a:r>
            <a:r>
              <a:rPr lang="en-US" dirty="0"/>
              <a:t> with a (k − 1)/2 base match on each side of the (k − 1)-</a:t>
            </a:r>
            <a:r>
              <a:rPr lang="en-US" dirty="0" err="1"/>
              <a:t>mer</a:t>
            </a:r>
            <a:r>
              <a:rPr lang="en-US" dirty="0"/>
              <a:t> junction.</a:t>
            </a:r>
          </a:p>
          <a:p>
            <a:endParaRPr lang="en-US" dirty="0"/>
          </a:p>
          <a:p>
            <a:r>
              <a:rPr lang="en-US" dirty="0"/>
              <a:t>(ii) It builds a de </a:t>
            </a:r>
            <a:r>
              <a:rPr lang="en-US" dirty="0" err="1"/>
              <a:t>Bruijn</a:t>
            </a:r>
            <a:r>
              <a:rPr lang="en-US" dirty="0"/>
              <a:t> graph for each component using a word size of k − 1 to represent nodes, and k to define the edges connecting the nodes.</a:t>
            </a:r>
          </a:p>
          <a:p>
            <a:endParaRPr lang="en-US" dirty="0"/>
          </a:p>
          <a:p>
            <a:r>
              <a:rPr lang="en-US" dirty="0"/>
              <a:t>(iii) It assigns each read to the component with which it shares the largest number of k-</a:t>
            </a:r>
            <a:r>
              <a:rPr lang="en-US" dirty="0" err="1"/>
              <a:t>mers</a:t>
            </a:r>
            <a:r>
              <a:rPr lang="en-US" dirty="0"/>
              <a:t>, and determines the regions within each read that contribute k-</a:t>
            </a:r>
            <a:r>
              <a:rPr lang="en-US" dirty="0" err="1"/>
              <a:t>mers</a:t>
            </a:r>
            <a:r>
              <a:rPr lang="en-US" dirty="0"/>
              <a:t> to the component.</a:t>
            </a:r>
          </a:p>
        </p:txBody>
      </p:sp>
      <p:sp>
        <p:nvSpPr>
          <p:cNvPr id="4" name="Slide Number Placeholder 3"/>
          <p:cNvSpPr>
            <a:spLocks noGrp="1"/>
          </p:cNvSpPr>
          <p:nvPr>
            <p:ph type="sldNum" sz="quarter" idx="10"/>
          </p:nvPr>
        </p:nvSpPr>
        <p:spPr/>
        <p:txBody>
          <a:bodyPr/>
          <a:lstStyle/>
          <a:p>
            <a:fld id="{0E9480CA-12A1-5F4F-9420-84776E456B5D}" type="slidenum">
              <a:rPr lang="en-US" smtClean="0"/>
              <a:t>28</a:t>
            </a:fld>
            <a:endParaRPr lang="en-US"/>
          </a:p>
        </p:txBody>
      </p:sp>
    </p:spTree>
    <p:extLst>
      <p:ext uri="{BB962C8B-B14F-4D97-AF65-F5344CB8AC3E}">
        <p14:creationId xmlns:p14="http://schemas.microsoft.com/office/powerpoint/2010/main" val="40018822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Butterfly reconstructs plausible, full-length, linear transcripts by reconciling the individual de </a:t>
            </a:r>
            <a:r>
              <a:rPr lang="en-US" dirty="0" err="1"/>
              <a:t>Bruijn</a:t>
            </a:r>
            <a:r>
              <a:rPr lang="en-US" dirty="0"/>
              <a:t> graphs generated by Chrysalis with the original reads and paired ends.</a:t>
            </a:r>
          </a:p>
          <a:p>
            <a:endParaRPr lang="en-US" dirty="0"/>
          </a:p>
          <a:p>
            <a:r>
              <a:rPr lang="en-US" dirty="0"/>
              <a:t>During the first part, called graph simplification, Butterfly iterates between (</a:t>
            </a:r>
            <a:r>
              <a:rPr lang="en-US" dirty="0" err="1"/>
              <a:t>i</a:t>
            </a:r>
            <a:r>
              <a:rPr lang="en-US" dirty="0"/>
              <a:t>) merging consecutive nodes in linear paths in the de </a:t>
            </a:r>
            <a:r>
              <a:rPr lang="en-US" dirty="0" err="1"/>
              <a:t>Bruijn</a:t>
            </a:r>
            <a:r>
              <a:rPr lang="en-US" dirty="0"/>
              <a:t> graph to form nodes that represent longer sequences and (ii) pruning edges that represent minor deviations (supported by comparatively few reads), which likely correspond to sequencing errors. Diploid polymorphisms are expected to be more frequent than sequencing errors and will likely be maintained. In the second part, called plausible path scoring, Butterfly identifies those paths that are supported by actual reads and read pairs, using a dynamic programming procedure that traverses potential paths in the graph while maintaining the reads (and pairs) that support them. Because reads and sequence fragments (paired reads) are typically much longer than k, they can resolve ambiguities and reduce the combinatorial number of paths to a much smaller number of actual transcripts, enumerated as linear sequences.</a:t>
            </a:r>
          </a:p>
        </p:txBody>
      </p:sp>
      <p:sp>
        <p:nvSpPr>
          <p:cNvPr id="4" name="Slide Number Placeholder 3"/>
          <p:cNvSpPr>
            <a:spLocks noGrp="1"/>
          </p:cNvSpPr>
          <p:nvPr>
            <p:ph type="sldNum" sz="quarter" idx="10"/>
          </p:nvPr>
        </p:nvSpPr>
        <p:spPr/>
        <p:txBody>
          <a:bodyPr/>
          <a:lstStyle/>
          <a:p>
            <a:fld id="{0E9480CA-12A1-5F4F-9420-84776E456B5D}" type="slidenum">
              <a:rPr lang="en-US" smtClean="0"/>
              <a:t>29</a:t>
            </a:fld>
            <a:endParaRPr lang="en-US"/>
          </a:p>
        </p:txBody>
      </p:sp>
    </p:spTree>
    <p:extLst>
      <p:ext uri="{BB962C8B-B14F-4D97-AF65-F5344CB8AC3E}">
        <p14:creationId xmlns:p14="http://schemas.microsoft.com/office/powerpoint/2010/main" val="1621994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9480CA-12A1-5F4F-9420-84776E456B5D}" type="slidenum">
              <a:rPr lang="en-US" smtClean="0"/>
              <a:t>11</a:t>
            </a:fld>
            <a:endParaRPr lang="en-US"/>
          </a:p>
        </p:txBody>
      </p:sp>
    </p:spTree>
    <p:extLst>
      <p:ext uri="{BB962C8B-B14F-4D97-AF65-F5344CB8AC3E}">
        <p14:creationId xmlns:p14="http://schemas.microsoft.com/office/powerpoint/2010/main" val="3197921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9480CA-12A1-5F4F-9420-84776E456B5D}" type="slidenum">
              <a:rPr lang="en-US" smtClean="0"/>
              <a:t>12</a:t>
            </a:fld>
            <a:endParaRPr lang="en-US"/>
          </a:p>
        </p:txBody>
      </p:sp>
    </p:spTree>
    <p:extLst>
      <p:ext uri="{BB962C8B-B14F-4D97-AF65-F5344CB8AC3E}">
        <p14:creationId xmlns:p14="http://schemas.microsoft.com/office/powerpoint/2010/main" val="1746855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9480CA-12A1-5F4F-9420-84776E456B5D}" type="slidenum">
              <a:rPr lang="en-US" smtClean="0"/>
              <a:t>16</a:t>
            </a:fld>
            <a:endParaRPr lang="en-US"/>
          </a:p>
        </p:txBody>
      </p:sp>
    </p:spTree>
    <p:extLst>
      <p:ext uri="{BB962C8B-B14F-4D97-AF65-F5344CB8AC3E}">
        <p14:creationId xmlns:p14="http://schemas.microsoft.com/office/powerpoint/2010/main" val="38698677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The algorithm takes as input </a:t>
            </a:r>
            <a:r>
              <a:rPr lang="en-US" dirty="0" err="1"/>
              <a:t>cDNA</a:t>
            </a:r>
            <a:r>
              <a:rPr lang="en-US" dirty="0"/>
              <a:t> fragment sequences that have been aligned to the genome by software capable of producing spliced alignments, such as </a:t>
            </a:r>
            <a:r>
              <a:rPr lang="en-US" dirty="0" err="1"/>
              <a:t>TopHat</a:t>
            </a:r>
            <a:endParaRPr lang="en-US" dirty="0"/>
          </a:p>
        </p:txBody>
      </p:sp>
      <p:sp>
        <p:nvSpPr>
          <p:cNvPr id="4" name="Slide Number Placeholder 3"/>
          <p:cNvSpPr>
            <a:spLocks noGrp="1"/>
          </p:cNvSpPr>
          <p:nvPr>
            <p:ph type="sldNum" sz="quarter" idx="10"/>
          </p:nvPr>
        </p:nvSpPr>
        <p:spPr/>
        <p:txBody>
          <a:bodyPr/>
          <a:lstStyle/>
          <a:p>
            <a:fld id="{0E9480CA-12A1-5F4F-9420-84776E456B5D}" type="slidenum">
              <a:rPr lang="en-US" smtClean="0"/>
              <a:t>20</a:t>
            </a:fld>
            <a:endParaRPr lang="en-US"/>
          </a:p>
        </p:txBody>
      </p:sp>
    </p:spTree>
    <p:extLst>
      <p:ext uri="{BB962C8B-B14F-4D97-AF65-F5344CB8AC3E}">
        <p14:creationId xmlns:p14="http://schemas.microsoft.com/office/powerpoint/2010/main" val="23597760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9480CA-12A1-5F4F-9420-84776E456B5D}" type="slidenum">
              <a:rPr lang="en-US" smtClean="0"/>
              <a:t>21</a:t>
            </a:fld>
            <a:endParaRPr lang="en-US"/>
          </a:p>
        </p:txBody>
      </p:sp>
    </p:spTree>
    <p:extLst>
      <p:ext uri="{BB962C8B-B14F-4D97-AF65-F5344CB8AC3E}">
        <p14:creationId xmlns:p14="http://schemas.microsoft.com/office/powerpoint/2010/main" val="2413153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Inchworm assembles the RNA-</a:t>
            </a:r>
            <a:r>
              <a:rPr lang="en-US" dirty="0" err="1"/>
              <a:t>seq</a:t>
            </a:r>
            <a:r>
              <a:rPr lang="en-US" dirty="0"/>
              <a:t> data into the unique sequences of transcripts, often generating full-length transcripts for a dominant isoform, but then reports just the unique portions of alternatively spliced transcripts.</a:t>
            </a:r>
          </a:p>
          <a:p>
            <a:endParaRPr lang="en-US" dirty="0"/>
          </a:p>
          <a:p>
            <a:r>
              <a:rPr lang="en-US" dirty="0"/>
              <a:t>Chrysalis clusters the Inchworm </a:t>
            </a:r>
            <a:r>
              <a:rPr lang="en-US" dirty="0" err="1"/>
              <a:t>contigs</a:t>
            </a:r>
            <a:r>
              <a:rPr lang="en-US" dirty="0"/>
              <a:t> into clusters and constructs complete de </a:t>
            </a:r>
            <a:r>
              <a:rPr lang="en-US" dirty="0" err="1"/>
              <a:t>Bruijn</a:t>
            </a:r>
            <a:r>
              <a:rPr lang="en-US" dirty="0"/>
              <a:t> graphs for each cluster. Each cluster represents the full </a:t>
            </a:r>
            <a:r>
              <a:rPr lang="en-US" dirty="0" err="1"/>
              <a:t>transcriptonal</a:t>
            </a:r>
            <a:r>
              <a:rPr lang="en-US" dirty="0"/>
              <a:t> complexity for a given gene (or sets of genes that share sequences in common). Chrysalis then partitions the full read set among these disjoint graphs.</a:t>
            </a:r>
          </a:p>
          <a:p>
            <a:endParaRPr lang="en-US" dirty="0"/>
          </a:p>
          <a:p>
            <a:r>
              <a:rPr lang="en-US" dirty="0"/>
              <a:t>Butterfly then processes the individual graphs in parallel, tracing the paths that reads and pairs of reads take within the graph, ultimately reporting full-length transcripts for alternatively spliced isoforms, and teasing apart transcripts that corresponds to </a:t>
            </a:r>
            <a:r>
              <a:rPr lang="en-US" dirty="0" err="1"/>
              <a:t>paralogous</a:t>
            </a:r>
            <a:r>
              <a:rPr lang="en-US" dirty="0"/>
              <a:t> genes.</a:t>
            </a:r>
          </a:p>
        </p:txBody>
      </p:sp>
      <p:sp>
        <p:nvSpPr>
          <p:cNvPr id="4" name="Slide Number Placeholder 3"/>
          <p:cNvSpPr>
            <a:spLocks noGrp="1"/>
          </p:cNvSpPr>
          <p:nvPr>
            <p:ph type="sldNum" sz="quarter" idx="10"/>
          </p:nvPr>
        </p:nvSpPr>
        <p:spPr/>
        <p:txBody>
          <a:bodyPr/>
          <a:lstStyle/>
          <a:p>
            <a:fld id="{0E9480CA-12A1-5F4F-9420-84776E456B5D}" type="slidenum">
              <a:rPr lang="en-US" smtClean="0"/>
              <a:t>25</a:t>
            </a:fld>
            <a:endParaRPr lang="en-US"/>
          </a:p>
        </p:txBody>
      </p:sp>
    </p:spTree>
    <p:extLst>
      <p:ext uri="{BB962C8B-B14F-4D97-AF65-F5344CB8AC3E}">
        <p14:creationId xmlns:p14="http://schemas.microsoft.com/office/powerpoint/2010/main" val="34536232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i</a:t>
            </a:r>
            <a:r>
              <a:rPr lang="en-US" dirty="0"/>
              <a:t>) constructs a k-</a:t>
            </a:r>
            <a:r>
              <a:rPr lang="en-US" dirty="0" err="1"/>
              <a:t>mer</a:t>
            </a:r>
            <a:r>
              <a:rPr lang="en-US" dirty="0"/>
              <a:t> dictionary from all sequence reads (in practice, k = 25);</a:t>
            </a:r>
          </a:p>
          <a:p>
            <a:r>
              <a:rPr lang="en-US" dirty="0"/>
              <a:t>(ii) removes likely error-containing k-</a:t>
            </a:r>
            <a:r>
              <a:rPr lang="en-US" dirty="0" err="1"/>
              <a:t>mers</a:t>
            </a:r>
            <a:r>
              <a:rPr lang="en-US" dirty="0"/>
              <a:t> from the k-</a:t>
            </a:r>
            <a:r>
              <a:rPr lang="en-US" dirty="0" err="1"/>
              <a:t>mer</a:t>
            </a:r>
            <a:r>
              <a:rPr lang="en-US" dirty="0"/>
              <a:t> dictionary;</a:t>
            </a:r>
          </a:p>
          <a:p>
            <a:r>
              <a:rPr lang="en-US" dirty="0"/>
              <a:t>(iii) selects the most frequent k-</a:t>
            </a:r>
            <a:r>
              <a:rPr lang="en-US" dirty="0" err="1"/>
              <a:t>mer</a:t>
            </a:r>
            <a:r>
              <a:rPr lang="en-US" dirty="0"/>
              <a:t> in the dictionary to seed a </a:t>
            </a:r>
            <a:r>
              <a:rPr lang="en-US" dirty="0" err="1"/>
              <a:t>contig</a:t>
            </a:r>
            <a:r>
              <a:rPr lang="en-US" dirty="0"/>
              <a:t> assembly, excluding both low-complexity and singleton k-</a:t>
            </a:r>
            <a:r>
              <a:rPr lang="en-US" dirty="0" err="1"/>
              <a:t>mers</a:t>
            </a:r>
            <a:r>
              <a:rPr lang="en-US" dirty="0"/>
              <a:t> (appearing only once); </a:t>
            </a:r>
          </a:p>
          <a:p>
            <a:r>
              <a:rPr lang="en-US" dirty="0"/>
              <a:t>(iv) extends the seed in each direction by finding the highest occurring k-</a:t>
            </a:r>
            <a:r>
              <a:rPr lang="en-US" dirty="0" err="1"/>
              <a:t>mer</a:t>
            </a:r>
            <a:r>
              <a:rPr lang="en-US" dirty="0"/>
              <a:t> with a k − 1 overlap with the current </a:t>
            </a:r>
            <a:r>
              <a:rPr lang="en-US" dirty="0" err="1"/>
              <a:t>contig</a:t>
            </a:r>
            <a:r>
              <a:rPr lang="en-US" dirty="0"/>
              <a:t> terminus and concatenating its terminal base to the growing </a:t>
            </a:r>
            <a:r>
              <a:rPr lang="en-US" dirty="0" err="1"/>
              <a:t>contig</a:t>
            </a:r>
            <a:r>
              <a:rPr lang="en-US" dirty="0"/>
              <a:t> sequence (once a k-</a:t>
            </a:r>
            <a:r>
              <a:rPr lang="en-US" dirty="0" err="1"/>
              <a:t>mer</a:t>
            </a:r>
            <a:r>
              <a:rPr lang="en-US" dirty="0"/>
              <a:t> has been used for extension, it is removed from the dictionary);</a:t>
            </a:r>
          </a:p>
          <a:p>
            <a:r>
              <a:rPr lang="en-US" dirty="0"/>
              <a:t>(v) extends the sequence in either direction until it cannot be extended further, then reports the linear </a:t>
            </a:r>
            <a:r>
              <a:rPr lang="en-US" dirty="0" err="1"/>
              <a:t>contig</a:t>
            </a:r>
            <a:r>
              <a:rPr lang="en-US" dirty="0"/>
              <a:t>;</a:t>
            </a:r>
          </a:p>
          <a:p>
            <a:r>
              <a:rPr lang="en-US" dirty="0"/>
              <a:t>(vi) repeats steps iii–v, starting with the next most abundant k-</a:t>
            </a:r>
            <a:r>
              <a:rPr lang="en-US" dirty="0" err="1"/>
              <a:t>mer</a:t>
            </a:r>
            <a:r>
              <a:rPr lang="en-US" dirty="0"/>
              <a:t>, until the entire k-</a:t>
            </a:r>
            <a:r>
              <a:rPr lang="en-US" dirty="0" err="1"/>
              <a:t>mer</a:t>
            </a:r>
            <a:r>
              <a:rPr lang="en-US" dirty="0"/>
              <a:t> dictionary has been exhausted</a:t>
            </a:r>
          </a:p>
        </p:txBody>
      </p:sp>
      <p:sp>
        <p:nvSpPr>
          <p:cNvPr id="4" name="Slide Number Placeholder 3"/>
          <p:cNvSpPr>
            <a:spLocks noGrp="1"/>
          </p:cNvSpPr>
          <p:nvPr>
            <p:ph type="sldNum" sz="quarter" idx="10"/>
          </p:nvPr>
        </p:nvSpPr>
        <p:spPr/>
        <p:txBody>
          <a:bodyPr/>
          <a:lstStyle/>
          <a:p>
            <a:fld id="{0E9480CA-12A1-5F4F-9420-84776E456B5D}" type="slidenum">
              <a:rPr lang="en-US" smtClean="0"/>
              <a:t>26</a:t>
            </a:fld>
            <a:endParaRPr lang="en-US"/>
          </a:p>
        </p:txBody>
      </p:sp>
    </p:spTree>
    <p:extLst>
      <p:ext uri="{BB962C8B-B14F-4D97-AF65-F5344CB8AC3E}">
        <p14:creationId xmlns:p14="http://schemas.microsoft.com/office/powerpoint/2010/main" val="36832961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dirty="0" err="1"/>
              <a:t>i</a:t>
            </a:r>
            <a:r>
              <a:rPr lang="en-US" dirty="0"/>
              <a:t>) constructs a k-</a:t>
            </a:r>
            <a:r>
              <a:rPr lang="en-US" dirty="0" err="1"/>
              <a:t>mer</a:t>
            </a:r>
            <a:r>
              <a:rPr lang="en-US" dirty="0"/>
              <a:t> dictionary from all sequence reads (in practice, k = 25);</a:t>
            </a:r>
          </a:p>
          <a:p>
            <a:r>
              <a:rPr lang="en-US" dirty="0"/>
              <a:t>(ii) removes likely error-containing k-</a:t>
            </a:r>
            <a:r>
              <a:rPr lang="en-US" dirty="0" err="1"/>
              <a:t>mers</a:t>
            </a:r>
            <a:r>
              <a:rPr lang="en-US" dirty="0"/>
              <a:t> from the k-</a:t>
            </a:r>
            <a:r>
              <a:rPr lang="en-US" dirty="0" err="1"/>
              <a:t>mer</a:t>
            </a:r>
            <a:r>
              <a:rPr lang="en-US" dirty="0"/>
              <a:t> dictionary;</a:t>
            </a:r>
          </a:p>
          <a:p>
            <a:r>
              <a:rPr lang="en-US" dirty="0"/>
              <a:t>(iii) selects the most frequent k-</a:t>
            </a:r>
            <a:r>
              <a:rPr lang="en-US" dirty="0" err="1"/>
              <a:t>mer</a:t>
            </a:r>
            <a:r>
              <a:rPr lang="en-US" dirty="0"/>
              <a:t> in the dictionary to seed a </a:t>
            </a:r>
            <a:r>
              <a:rPr lang="en-US" dirty="0" err="1"/>
              <a:t>contig</a:t>
            </a:r>
            <a:r>
              <a:rPr lang="en-US" dirty="0"/>
              <a:t> assembly, excluding both low-complexity and singleton k-</a:t>
            </a:r>
            <a:r>
              <a:rPr lang="en-US" dirty="0" err="1"/>
              <a:t>mers</a:t>
            </a:r>
            <a:r>
              <a:rPr lang="en-US" dirty="0"/>
              <a:t> (appearing only once); </a:t>
            </a:r>
          </a:p>
          <a:p>
            <a:r>
              <a:rPr lang="en-US" dirty="0"/>
              <a:t>(iv) extends the seed in each direction by finding the highest occurring k-</a:t>
            </a:r>
            <a:r>
              <a:rPr lang="en-US" dirty="0" err="1"/>
              <a:t>mer</a:t>
            </a:r>
            <a:r>
              <a:rPr lang="en-US" dirty="0"/>
              <a:t> with a k − 1 overlap with the current </a:t>
            </a:r>
            <a:r>
              <a:rPr lang="en-US" dirty="0" err="1"/>
              <a:t>contig</a:t>
            </a:r>
            <a:r>
              <a:rPr lang="en-US" dirty="0"/>
              <a:t> terminus and concatenating its terminal base to the growing </a:t>
            </a:r>
            <a:r>
              <a:rPr lang="en-US" dirty="0" err="1"/>
              <a:t>contig</a:t>
            </a:r>
            <a:r>
              <a:rPr lang="en-US" dirty="0"/>
              <a:t> sequence (once a k-</a:t>
            </a:r>
            <a:r>
              <a:rPr lang="en-US" dirty="0" err="1"/>
              <a:t>mer</a:t>
            </a:r>
            <a:r>
              <a:rPr lang="en-US" dirty="0"/>
              <a:t> has been used for extension, it is removed from the dictionary);</a:t>
            </a:r>
          </a:p>
          <a:p>
            <a:r>
              <a:rPr lang="en-US" dirty="0"/>
              <a:t>(v) extends the sequence in either direction until it cannot be extended further, then reports the linear </a:t>
            </a:r>
            <a:r>
              <a:rPr lang="en-US" dirty="0" err="1"/>
              <a:t>contig</a:t>
            </a:r>
            <a:r>
              <a:rPr lang="en-US" dirty="0"/>
              <a:t>;</a:t>
            </a:r>
          </a:p>
          <a:p>
            <a:r>
              <a:rPr lang="en-US" dirty="0"/>
              <a:t>(vi) repeats steps iii–v, starting with the next most abundant k-</a:t>
            </a:r>
            <a:r>
              <a:rPr lang="en-US" dirty="0" err="1"/>
              <a:t>mer</a:t>
            </a:r>
            <a:r>
              <a:rPr lang="en-US" dirty="0"/>
              <a:t>, until the entire k-</a:t>
            </a:r>
            <a:r>
              <a:rPr lang="en-US" dirty="0" err="1"/>
              <a:t>mer</a:t>
            </a:r>
            <a:r>
              <a:rPr lang="en-US" dirty="0"/>
              <a:t> dictionary has been exhausted</a:t>
            </a:r>
          </a:p>
        </p:txBody>
      </p:sp>
      <p:sp>
        <p:nvSpPr>
          <p:cNvPr id="4" name="Slide Number Placeholder 3"/>
          <p:cNvSpPr>
            <a:spLocks noGrp="1"/>
          </p:cNvSpPr>
          <p:nvPr>
            <p:ph type="sldNum" sz="quarter" idx="10"/>
          </p:nvPr>
        </p:nvSpPr>
        <p:spPr/>
        <p:txBody>
          <a:bodyPr/>
          <a:lstStyle/>
          <a:p>
            <a:fld id="{0E9480CA-12A1-5F4F-9420-84776E456B5D}" type="slidenum">
              <a:rPr lang="en-US" smtClean="0"/>
              <a:t>27</a:t>
            </a:fld>
            <a:endParaRPr lang="en-US"/>
          </a:p>
        </p:txBody>
      </p:sp>
    </p:spTree>
    <p:extLst>
      <p:ext uri="{BB962C8B-B14F-4D97-AF65-F5344CB8AC3E}">
        <p14:creationId xmlns:p14="http://schemas.microsoft.com/office/powerpoint/2010/main" val="29859740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3AC06C3-F7A7-844B-B36F-82CB98B2AC89}" type="datetimeFigureOut">
              <a:rPr lang="en-US" smtClean="0"/>
              <a:t>4/16/23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DAB89-B125-9242-8DB3-C0D669061ADA}" type="slidenum">
              <a:rPr lang="en-US" smtClean="0"/>
              <a:t>‹#›</a:t>
            </a:fld>
            <a:endParaRPr lang="en-US"/>
          </a:p>
        </p:txBody>
      </p:sp>
    </p:spTree>
    <p:extLst>
      <p:ext uri="{BB962C8B-B14F-4D97-AF65-F5344CB8AC3E}">
        <p14:creationId xmlns:p14="http://schemas.microsoft.com/office/powerpoint/2010/main" val="2602872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AC06C3-F7A7-844B-B36F-82CB98B2AC89}" type="datetimeFigureOut">
              <a:rPr lang="en-US" smtClean="0"/>
              <a:t>4/16/23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DAB89-B125-9242-8DB3-C0D669061ADA}" type="slidenum">
              <a:rPr lang="en-US" smtClean="0"/>
              <a:t>‹#›</a:t>
            </a:fld>
            <a:endParaRPr lang="en-US"/>
          </a:p>
        </p:txBody>
      </p:sp>
    </p:spTree>
    <p:extLst>
      <p:ext uri="{BB962C8B-B14F-4D97-AF65-F5344CB8AC3E}">
        <p14:creationId xmlns:p14="http://schemas.microsoft.com/office/powerpoint/2010/main" val="932756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AC06C3-F7A7-844B-B36F-82CB98B2AC89}" type="datetimeFigureOut">
              <a:rPr lang="en-US" smtClean="0"/>
              <a:t>4/16/23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DAB89-B125-9242-8DB3-C0D669061ADA}" type="slidenum">
              <a:rPr lang="en-US" smtClean="0"/>
              <a:t>‹#›</a:t>
            </a:fld>
            <a:endParaRPr lang="en-US"/>
          </a:p>
        </p:txBody>
      </p:sp>
    </p:spTree>
    <p:extLst>
      <p:ext uri="{BB962C8B-B14F-4D97-AF65-F5344CB8AC3E}">
        <p14:creationId xmlns:p14="http://schemas.microsoft.com/office/powerpoint/2010/main" val="343899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AC06C3-F7A7-844B-B36F-82CB98B2AC89}" type="datetimeFigureOut">
              <a:rPr lang="en-US" smtClean="0"/>
              <a:t>4/16/23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DAB89-B125-9242-8DB3-C0D669061ADA}" type="slidenum">
              <a:rPr lang="en-US" smtClean="0"/>
              <a:t>‹#›</a:t>
            </a:fld>
            <a:endParaRPr lang="en-US"/>
          </a:p>
        </p:txBody>
      </p:sp>
    </p:spTree>
    <p:extLst>
      <p:ext uri="{BB962C8B-B14F-4D97-AF65-F5344CB8AC3E}">
        <p14:creationId xmlns:p14="http://schemas.microsoft.com/office/powerpoint/2010/main" val="246657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3AC06C3-F7A7-844B-B36F-82CB98B2AC89}" type="datetimeFigureOut">
              <a:rPr lang="en-US" smtClean="0"/>
              <a:t>4/16/23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DAB89-B125-9242-8DB3-C0D669061ADA}" type="slidenum">
              <a:rPr lang="en-US" smtClean="0"/>
              <a:t>‹#›</a:t>
            </a:fld>
            <a:endParaRPr lang="en-US"/>
          </a:p>
        </p:txBody>
      </p:sp>
    </p:spTree>
    <p:extLst>
      <p:ext uri="{BB962C8B-B14F-4D97-AF65-F5344CB8AC3E}">
        <p14:creationId xmlns:p14="http://schemas.microsoft.com/office/powerpoint/2010/main" val="670858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3AC06C3-F7A7-844B-B36F-82CB98B2AC89}" type="datetimeFigureOut">
              <a:rPr lang="en-US" smtClean="0"/>
              <a:t>4/16/23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DAB89-B125-9242-8DB3-C0D669061ADA}" type="slidenum">
              <a:rPr lang="en-US" smtClean="0"/>
              <a:t>‹#›</a:t>
            </a:fld>
            <a:endParaRPr lang="en-US"/>
          </a:p>
        </p:txBody>
      </p:sp>
    </p:spTree>
    <p:extLst>
      <p:ext uri="{BB962C8B-B14F-4D97-AF65-F5344CB8AC3E}">
        <p14:creationId xmlns:p14="http://schemas.microsoft.com/office/powerpoint/2010/main" val="289292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3AC06C3-F7A7-844B-B36F-82CB98B2AC89}" type="datetimeFigureOut">
              <a:rPr lang="en-US" smtClean="0"/>
              <a:t>4/16/23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3DAB89-B125-9242-8DB3-C0D669061ADA}" type="slidenum">
              <a:rPr lang="en-US" smtClean="0"/>
              <a:t>‹#›</a:t>
            </a:fld>
            <a:endParaRPr lang="en-US"/>
          </a:p>
        </p:txBody>
      </p:sp>
    </p:spTree>
    <p:extLst>
      <p:ext uri="{BB962C8B-B14F-4D97-AF65-F5344CB8AC3E}">
        <p14:creationId xmlns:p14="http://schemas.microsoft.com/office/powerpoint/2010/main" val="1289574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3AC06C3-F7A7-844B-B36F-82CB98B2AC89}" type="datetimeFigureOut">
              <a:rPr lang="en-US" smtClean="0"/>
              <a:t>4/16/23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3DAB89-B125-9242-8DB3-C0D669061ADA}" type="slidenum">
              <a:rPr lang="en-US" smtClean="0"/>
              <a:t>‹#›</a:t>
            </a:fld>
            <a:endParaRPr lang="en-US"/>
          </a:p>
        </p:txBody>
      </p:sp>
    </p:spTree>
    <p:extLst>
      <p:ext uri="{BB962C8B-B14F-4D97-AF65-F5344CB8AC3E}">
        <p14:creationId xmlns:p14="http://schemas.microsoft.com/office/powerpoint/2010/main" val="3812868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AC06C3-F7A7-844B-B36F-82CB98B2AC89}" type="datetimeFigureOut">
              <a:rPr lang="en-US" smtClean="0"/>
              <a:t>4/16/23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3DAB89-B125-9242-8DB3-C0D669061ADA}" type="slidenum">
              <a:rPr lang="en-US" smtClean="0"/>
              <a:t>‹#›</a:t>
            </a:fld>
            <a:endParaRPr lang="en-US"/>
          </a:p>
        </p:txBody>
      </p:sp>
    </p:spTree>
    <p:extLst>
      <p:ext uri="{BB962C8B-B14F-4D97-AF65-F5344CB8AC3E}">
        <p14:creationId xmlns:p14="http://schemas.microsoft.com/office/powerpoint/2010/main" val="269584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AC06C3-F7A7-844B-B36F-82CB98B2AC89}" type="datetimeFigureOut">
              <a:rPr lang="en-US" smtClean="0"/>
              <a:t>4/16/23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DAB89-B125-9242-8DB3-C0D669061ADA}" type="slidenum">
              <a:rPr lang="en-US" smtClean="0"/>
              <a:t>‹#›</a:t>
            </a:fld>
            <a:endParaRPr lang="en-US"/>
          </a:p>
        </p:txBody>
      </p:sp>
    </p:spTree>
    <p:extLst>
      <p:ext uri="{BB962C8B-B14F-4D97-AF65-F5344CB8AC3E}">
        <p14:creationId xmlns:p14="http://schemas.microsoft.com/office/powerpoint/2010/main" val="1065306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3AC06C3-F7A7-844B-B36F-82CB98B2AC89}" type="datetimeFigureOut">
              <a:rPr lang="en-US" smtClean="0"/>
              <a:t>4/16/23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DAB89-B125-9242-8DB3-C0D669061ADA}" type="slidenum">
              <a:rPr lang="en-US" smtClean="0"/>
              <a:t>‹#›</a:t>
            </a:fld>
            <a:endParaRPr lang="en-US"/>
          </a:p>
        </p:txBody>
      </p:sp>
    </p:spTree>
    <p:extLst>
      <p:ext uri="{BB962C8B-B14F-4D97-AF65-F5344CB8AC3E}">
        <p14:creationId xmlns:p14="http://schemas.microsoft.com/office/powerpoint/2010/main" val="4185942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AC06C3-F7A7-844B-B36F-82CB98B2AC89}" type="datetimeFigureOut">
              <a:rPr lang="en-US" smtClean="0"/>
              <a:t>4/16/23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3DAB89-B125-9242-8DB3-C0D669061ADA}" type="slidenum">
              <a:rPr lang="en-US" smtClean="0"/>
              <a:t>‹#›</a:t>
            </a:fld>
            <a:endParaRPr lang="en-US"/>
          </a:p>
        </p:txBody>
      </p:sp>
    </p:spTree>
    <p:extLst>
      <p:ext uri="{BB962C8B-B14F-4D97-AF65-F5344CB8AC3E}">
        <p14:creationId xmlns:p14="http://schemas.microsoft.com/office/powerpoint/2010/main" val="1470661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training.github.com/downloads/github-git-cheat-sheet.pdf"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05739"/>
            <a:ext cx="7772400" cy="1828398"/>
          </a:xfrm>
        </p:spPr>
        <p:txBody>
          <a:bodyPr>
            <a:normAutofit/>
          </a:bodyPr>
          <a:lstStyle/>
          <a:p>
            <a:r>
              <a:rPr lang="en-US" sz="3600" dirty="0"/>
              <a:t>RNA-Seq</a:t>
            </a:r>
            <a:br>
              <a:rPr lang="en-US" sz="3600" dirty="0"/>
            </a:br>
            <a:br>
              <a:rPr lang="en-US" sz="3600" dirty="0"/>
            </a:br>
            <a:r>
              <a:rPr lang="en-US" sz="2000" dirty="0"/>
              <a:t>Bioinformatics Applications (PLPTH813)</a:t>
            </a:r>
          </a:p>
        </p:txBody>
      </p:sp>
      <p:sp>
        <p:nvSpPr>
          <p:cNvPr id="3" name="Subtitle 2"/>
          <p:cNvSpPr>
            <a:spLocks noGrp="1"/>
          </p:cNvSpPr>
          <p:nvPr>
            <p:ph type="subTitle" idx="1"/>
          </p:nvPr>
        </p:nvSpPr>
        <p:spPr>
          <a:xfrm>
            <a:off x="1473200" y="3906569"/>
            <a:ext cx="6400800" cy="1752600"/>
          </a:xfrm>
        </p:spPr>
        <p:txBody>
          <a:bodyPr>
            <a:normAutofit/>
          </a:bodyPr>
          <a:lstStyle/>
          <a:p>
            <a:r>
              <a:rPr lang="en-US" sz="2800" dirty="0"/>
              <a:t>Sanzhen Liu</a:t>
            </a:r>
          </a:p>
          <a:p>
            <a:endParaRPr lang="en-US" sz="2800" dirty="0"/>
          </a:p>
          <a:p>
            <a:r>
              <a:rPr lang="en-US" sz="2800" dirty="0"/>
              <a:t>4/18/2023</a:t>
            </a:r>
          </a:p>
        </p:txBody>
      </p:sp>
    </p:spTree>
    <p:extLst>
      <p:ext uri="{BB962C8B-B14F-4D97-AF65-F5344CB8AC3E}">
        <p14:creationId xmlns:p14="http://schemas.microsoft.com/office/powerpoint/2010/main" val="34541926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54062"/>
          </a:xfrm>
        </p:spPr>
        <p:txBody>
          <a:bodyPr>
            <a:normAutofit/>
          </a:bodyPr>
          <a:lstStyle/>
          <a:p>
            <a:r>
              <a:rPr lang="en-US" sz="3200" dirty="0"/>
              <a:t>levels of alternative splicing</a:t>
            </a:r>
          </a:p>
        </p:txBody>
      </p:sp>
      <p:sp>
        <p:nvSpPr>
          <p:cNvPr id="3" name="Content Placeholder 2"/>
          <p:cNvSpPr>
            <a:spLocks noGrp="1"/>
          </p:cNvSpPr>
          <p:nvPr>
            <p:ph idx="1"/>
          </p:nvPr>
        </p:nvSpPr>
        <p:spPr>
          <a:xfrm>
            <a:off x="338667" y="1354667"/>
            <a:ext cx="8686800" cy="5080000"/>
          </a:xfrm>
        </p:spPr>
        <p:txBody>
          <a:bodyPr>
            <a:noAutofit/>
          </a:bodyPr>
          <a:lstStyle/>
          <a:p>
            <a:pPr marL="0" indent="0">
              <a:lnSpc>
                <a:spcPct val="120000"/>
              </a:lnSpc>
              <a:buNone/>
            </a:pPr>
            <a:r>
              <a:rPr lang="en-US" sz="2800" dirty="0"/>
              <a:t>In many eukaryotic organisms, the majority of genes are alternatively spliced to produce multiple transcript isoforms. </a:t>
            </a:r>
          </a:p>
          <a:p>
            <a:pPr marL="0" indent="0">
              <a:lnSpc>
                <a:spcPct val="120000"/>
              </a:lnSpc>
              <a:buNone/>
            </a:pPr>
            <a:endParaRPr lang="en-US" sz="2800" dirty="0"/>
          </a:p>
          <a:p>
            <a:pPr marL="0" indent="0">
              <a:lnSpc>
                <a:spcPct val="120000"/>
              </a:lnSpc>
              <a:buNone/>
            </a:pPr>
            <a:r>
              <a:rPr lang="en-US" sz="2800" dirty="0"/>
              <a:t>In humans, for example, there is evidence for alternative splicing of more than 95% of genes, with an average of more than five isoforms per gene.</a:t>
            </a:r>
          </a:p>
          <a:p>
            <a:pPr marL="0" indent="0">
              <a:lnSpc>
                <a:spcPct val="120000"/>
              </a:lnSpc>
              <a:buNone/>
            </a:pPr>
            <a:endParaRPr lang="en-US" sz="2800" dirty="0"/>
          </a:p>
          <a:p>
            <a:pPr marL="0" indent="0">
              <a:lnSpc>
                <a:spcPct val="120000"/>
              </a:lnSpc>
              <a:buNone/>
            </a:pPr>
            <a:r>
              <a:rPr lang="en-US" sz="2400" dirty="0"/>
              <a:t>- </a:t>
            </a:r>
            <a:r>
              <a:rPr lang="fr-FR" sz="2400" dirty="0" err="1"/>
              <a:t>Tilgner</a:t>
            </a:r>
            <a:r>
              <a:rPr lang="fr-FR" sz="2400" dirty="0"/>
              <a:t> et al. (2014) PNAS</a:t>
            </a:r>
            <a:endParaRPr lang="en-US" sz="2400" dirty="0"/>
          </a:p>
        </p:txBody>
      </p:sp>
    </p:spTree>
    <p:extLst>
      <p:ext uri="{BB962C8B-B14F-4D97-AF65-F5344CB8AC3E}">
        <p14:creationId xmlns:p14="http://schemas.microsoft.com/office/powerpoint/2010/main" val="3069443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creen Shot 2015-04-25 at 3.07.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698" y="1294712"/>
            <a:ext cx="3068923" cy="2978661"/>
          </a:xfrm>
          <a:prstGeom prst="rect">
            <a:avLst/>
          </a:prstGeom>
        </p:spPr>
      </p:pic>
      <p:sp>
        <p:nvSpPr>
          <p:cNvPr id="2" name="Title 1"/>
          <p:cNvSpPr>
            <a:spLocks noGrp="1"/>
          </p:cNvSpPr>
          <p:nvPr>
            <p:ph type="title"/>
          </p:nvPr>
        </p:nvSpPr>
        <p:spPr>
          <a:xfrm>
            <a:off x="457200" y="274638"/>
            <a:ext cx="8191500" cy="766762"/>
          </a:xfrm>
        </p:spPr>
        <p:txBody>
          <a:bodyPr>
            <a:normAutofit/>
          </a:bodyPr>
          <a:lstStyle/>
          <a:p>
            <a:r>
              <a:rPr lang="en-US" sz="3200" dirty="0"/>
              <a:t>Transcriptome analysis (RNA-seq)</a:t>
            </a:r>
          </a:p>
        </p:txBody>
      </p:sp>
      <p:pic>
        <p:nvPicPr>
          <p:cNvPr id="8" name="Content Placeholder 3"/>
          <p:cNvPicPr>
            <a:picLocks noGrp="1" noChangeAspect="1"/>
          </p:cNvPicPr>
          <p:nvPr>
            <p:ph idx="1"/>
          </p:nvPr>
        </p:nvPicPr>
        <p:blipFill rotWithShape="1">
          <a:blip r:embed="rId4"/>
          <a:srcRect l="1334"/>
          <a:stretch/>
        </p:blipFill>
        <p:spPr>
          <a:xfrm>
            <a:off x="893846" y="1294713"/>
            <a:ext cx="3958971" cy="3127547"/>
          </a:xfrm>
        </p:spPr>
      </p:pic>
      <p:sp>
        <p:nvSpPr>
          <p:cNvPr id="12" name="Rectangle 11"/>
          <p:cNvSpPr/>
          <p:nvPr/>
        </p:nvSpPr>
        <p:spPr>
          <a:xfrm>
            <a:off x="6545145" y="3575924"/>
            <a:ext cx="998065" cy="246221"/>
          </a:xfrm>
          <a:prstGeom prst="rect">
            <a:avLst/>
          </a:prstGeom>
        </p:spPr>
        <p:txBody>
          <a:bodyPr wrap="none">
            <a:spAutoFit/>
          </a:bodyPr>
          <a:lstStyle/>
          <a:p>
            <a:r>
              <a:rPr lang="en-US" sz="1000" dirty="0" err="1"/>
              <a:t>cragenomica.es</a:t>
            </a:r>
            <a:endParaRPr lang="en-US" sz="1000" dirty="0"/>
          </a:p>
        </p:txBody>
      </p:sp>
      <p:sp>
        <p:nvSpPr>
          <p:cNvPr id="15" name="TextBox 14"/>
          <p:cNvSpPr txBox="1"/>
          <p:nvPr/>
        </p:nvSpPr>
        <p:spPr>
          <a:xfrm>
            <a:off x="893846" y="4382297"/>
            <a:ext cx="4124546" cy="400110"/>
          </a:xfrm>
          <a:prstGeom prst="rect">
            <a:avLst/>
          </a:prstGeom>
          <a:noFill/>
        </p:spPr>
        <p:txBody>
          <a:bodyPr wrap="none" rtlCol="0">
            <a:spAutoFit/>
          </a:bodyPr>
          <a:lstStyle/>
          <a:p>
            <a:r>
              <a:rPr lang="en-US" sz="2000" dirty="0"/>
              <a:t>Expression profiles in different tissues</a:t>
            </a:r>
          </a:p>
        </p:txBody>
      </p:sp>
      <p:sp>
        <p:nvSpPr>
          <p:cNvPr id="16" name="TextBox 15"/>
          <p:cNvSpPr txBox="1"/>
          <p:nvPr/>
        </p:nvSpPr>
        <p:spPr>
          <a:xfrm>
            <a:off x="5584010" y="4382297"/>
            <a:ext cx="2763747" cy="400110"/>
          </a:xfrm>
          <a:prstGeom prst="rect">
            <a:avLst/>
          </a:prstGeom>
          <a:noFill/>
        </p:spPr>
        <p:txBody>
          <a:bodyPr wrap="none" rtlCol="0">
            <a:spAutoFit/>
          </a:bodyPr>
          <a:lstStyle/>
          <a:p>
            <a:r>
              <a:rPr lang="en-US" sz="2000" dirty="0"/>
              <a:t>Response to biotic stress</a:t>
            </a:r>
          </a:p>
        </p:txBody>
      </p:sp>
      <p:sp>
        <p:nvSpPr>
          <p:cNvPr id="3" name="TextBox 2"/>
          <p:cNvSpPr txBox="1"/>
          <p:nvPr/>
        </p:nvSpPr>
        <p:spPr>
          <a:xfrm>
            <a:off x="1059461" y="5006427"/>
            <a:ext cx="7441160" cy="954107"/>
          </a:xfrm>
          <a:prstGeom prst="rect">
            <a:avLst/>
          </a:prstGeom>
          <a:noFill/>
        </p:spPr>
        <p:txBody>
          <a:bodyPr wrap="none" rtlCol="0">
            <a:spAutoFit/>
          </a:bodyPr>
          <a:lstStyle/>
          <a:p>
            <a:r>
              <a:rPr lang="en-US" sz="2800" dirty="0"/>
              <a:t>1. What are sequences of transcripts?</a:t>
            </a:r>
          </a:p>
          <a:p>
            <a:r>
              <a:rPr lang="en-US" sz="2800" dirty="0"/>
              <a:t>2. What is the expression level of each transcript?</a:t>
            </a:r>
          </a:p>
        </p:txBody>
      </p:sp>
      <p:sp>
        <p:nvSpPr>
          <p:cNvPr id="4" name="TextBox 3"/>
          <p:cNvSpPr txBox="1"/>
          <p:nvPr/>
        </p:nvSpPr>
        <p:spPr>
          <a:xfrm>
            <a:off x="1080563" y="6098626"/>
            <a:ext cx="5934510" cy="523220"/>
          </a:xfrm>
          <a:prstGeom prst="rect">
            <a:avLst/>
          </a:prstGeom>
          <a:noFill/>
        </p:spPr>
        <p:txBody>
          <a:bodyPr wrap="none" rtlCol="0">
            <a:spAutoFit/>
          </a:bodyPr>
          <a:lstStyle/>
          <a:p>
            <a:r>
              <a:rPr lang="en-US" sz="2800" dirty="0"/>
              <a:t>RNA-seq well addresses both questions</a:t>
            </a:r>
          </a:p>
        </p:txBody>
      </p:sp>
    </p:spTree>
    <p:extLst>
      <p:ext uri="{BB962C8B-B14F-4D97-AF65-F5344CB8AC3E}">
        <p14:creationId xmlns:p14="http://schemas.microsoft.com/office/powerpoint/2010/main" val="310830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5533" y="1280870"/>
            <a:ext cx="1612900" cy="393700"/>
          </a:xfrm>
          <a:prstGeom prst="rect">
            <a:avLst/>
          </a:prstGeom>
          <a:solidFill>
            <a:schemeClr val="accent6">
              <a:lumMod val="40000"/>
              <a:lumOff val="6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tx1"/>
                </a:solidFill>
              </a:rPr>
              <a:t>total RNA</a:t>
            </a:r>
          </a:p>
        </p:txBody>
      </p:sp>
      <p:sp>
        <p:nvSpPr>
          <p:cNvPr id="4" name="Rectangle 3"/>
          <p:cNvSpPr/>
          <p:nvPr/>
        </p:nvSpPr>
        <p:spPr>
          <a:xfrm>
            <a:off x="245533" y="1942681"/>
            <a:ext cx="1612900" cy="393700"/>
          </a:xfrm>
          <a:prstGeom prst="rect">
            <a:avLst/>
          </a:prstGeom>
          <a:solidFill>
            <a:srgbClr val="FCD5B5"/>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bg1">
                    <a:lumMod val="75000"/>
                  </a:schemeClr>
                </a:solidFill>
              </a:rPr>
              <a:t>mRNA</a:t>
            </a:r>
          </a:p>
        </p:txBody>
      </p:sp>
      <p:sp>
        <p:nvSpPr>
          <p:cNvPr id="5" name="Rectangle 4"/>
          <p:cNvSpPr/>
          <p:nvPr/>
        </p:nvSpPr>
        <p:spPr>
          <a:xfrm>
            <a:off x="245533" y="2604492"/>
            <a:ext cx="1612900" cy="393700"/>
          </a:xfrm>
          <a:prstGeom prst="rect">
            <a:avLst/>
          </a:prstGeom>
          <a:solidFill>
            <a:srgbClr val="FCD5B5"/>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bg1">
                    <a:lumMod val="75000"/>
                  </a:schemeClr>
                </a:solidFill>
              </a:rPr>
              <a:t>DNA library</a:t>
            </a:r>
          </a:p>
        </p:txBody>
      </p:sp>
      <p:sp>
        <p:nvSpPr>
          <p:cNvPr id="6" name="Rectangle 5"/>
          <p:cNvSpPr/>
          <p:nvPr/>
        </p:nvSpPr>
        <p:spPr>
          <a:xfrm>
            <a:off x="245533" y="3266303"/>
            <a:ext cx="1612900" cy="393700"/>
          </a:xfrm>
          <a:prstGeom prst="rect">
            <a:avLst/>
          </a:prstGeom>
          <a:solidFill>
            <a:srgbClr val="FCD5B5"/>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bg1">
                    <a:lumMod val="75000"/>
                  </a:schemeClr>
                </a:solidFill>
              </a:rPr>
              <a:t>sequencing</a:t>
            </a:r>
          </a:p>
        </p:txBody>
      </p:sp>
      <p:sp>
        <p:nvSpPr>
          <p:cNvPr id="7" name="Rectangle 6"/>
          <p:cNvSpPr/>
          <p:nvPr/>
        </p:nvSpPr>
        <p:spPr>
          <a:xfrm>
            <a:off x="245533" y="3928114"/>
            <a:ext cx="1612900" cy="393700"/>
          </a:xfrm>
          <a:prstGeom prst="rect">
            <a:avLst/>
          </a:prstGeom>
          <a:solidFill>
            <a:schemeClr val="accent6">
              <a:lumMod val="40000"/>
              <a:lumOff val="6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bg1">
                    <a:lumMod val="75000"/>
                  </a:schemeClr>
                </a:solidFill>
              </a:rPr>
              <a:t>reads</a:t>
            </a:r>
          </a:p>
        </p:txBody>
      </p:sp>
      <p:cxnSp>
        <p:nvCxnSpPr>
          <p:cNvPr id="14" name="Straight Arrow Connector 13"/>
          <p:cNvCxnSpPr>
            <a:stCxn id="2" idx="2"/>
            <a:endCxn id="4" idx="0"/>
          </p:cNvCxnSpPr>
          <p:nvPr/>
        </p:nvCxnSpPr>
        <p:spPr>
          <a:xfrm>
            <a:off x="1051983" y="1674570"/>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4" idx="2"/>
            <a:endCxn id="5" idx="0"/>
          </p:cNvCxnSpPr>
          <p:nvPr/>
        </p:nvCxnSpPr>
        <p:spPr>
          <a:xfrm>
            <a:off x="1051983" y="2336381"/>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 idx="2"/>
            <a:endCxn id="6" idx="0"/>
          </p:cNvCxnSpPr>
          <p:nvPr/>
        </p:nvCxnSpPr>
        <p:spPr>
          <a:xfrm>
            <a:off x="1051983" y="2998192"/>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6" idx="2"/>
            <a:endCxn id="7" idx="0"/>
          </p:cNvCxnSpPr>
          <p:nvPr/>
        </p:nvCxnSpPr>
        <p:spPr>
          <a:xfrm>
            <a:off x="1051983" y="3660003"/>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Title 48"/>
          <p:cNvSpPr>
            <a:spLocks noGrp="1"/>
          </p:cNvSpPr>
          <p:nvPr>
            <p:ph type="title" idx="4294967295"/>
          </p:nvPr>
        </p:nvSpPr>
        <p:spPr>
          <a:xfrm>
            <a:off x="3282950" y="85727"/>
            <a:ext cx="5511800" cy="677808"/>
          </a:xfrm>
        </p:spPr>
        <p:txBody>
          <a:bodyPr>
            <a:normAutofit/>
          </a:bodyPr>
          <a:lstStyle/>
          <a:p>
            <a:r>
              <a:rPr lang="en-US" sz="3200" dirty="0"/>
              <a:t>total RNA</a:t>
            </a:r>
          </a:p>
        </p:txBody>
      </p:sp>
      <p:sp>
        <p:nvSpPr>
          <p:cNvPr id="13" name="TextBox 12"/>
          <p:cNvSpPr txBox="1"/>
          <p:nvPr/>
        </p:nvSpPr>
        <p:spPr>
          <a:xfrm>
            <a:off x="3445631" y="6476681"/>
            <a:ext cx="3682418" cy="246221"/>
          </a:xfrm>
          <a:prstGeom prst="rect">
            <a:avLst/>
          </a:prstGeom>
          <a:noFill/>
        </p:spPr>
        <p:txBody>
          <a:bodyPr wrap="none" rtlCol="0">
            <a:spAutoFit/>
          </a:bodyPr>
          <a:lstStyle/>
          <a:p>
            <a:r>
              <a:rPr lang="en-US" sz="1000" dirty="0"/>
              <a:t>https://</a:t>
            </a:r>
            <a:r>
              <a:rPr lang="en-US" sz="1000" dirty="0" err="1"/>
              <a:t>www.agilent.com</a:t>
            </a:r>
            <a:r>
              <a:rPr lang="en-US" sz="1000" dirty="0"/>
              <a:t>/cs/library/applications/5989-1165EN.pdf</a:t>
            </a:r>
          </a:p>
        </p:txBody>
      </p:sp>
      <p:pic>
        <p:nvPicPr>
          <p:cNvPr id="24" name="Picture 23" descr="Screen Shot 2015-04-26 at 4.37.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1398" y="671560"/>
            <a:ext cx="3105150" cy="1433988"/>
          </a:xfrm>
          <a:prstGeom prst="rect">
            <a:avLst/>
          </a:prstGeom>
        </p:spPr>
      </p:pic>
      <p:sp>
        <p:nvSpPr>
          <p:cNvPr id="25" name="TextBox 24"/>
          <p:cNvSpPr txBox="1"/>
          <p:nvPr/>
        </p:nvSpPr>
        <p:spPr>
          <a:xfrm>
            <a:off x="3871126" y="1942681"/>
            <a:ext cx="3552024" cy="461665"/>
          </a:xfrm>
          <a:prstGeom prst="rect">
            <a:avLst/>
          </a:prstGeom>
          <a:noFill/>
        </p:spPr>
        <p:txBody>
          <a:bodyPr wrap="none" rtlCol="0">
            <a:spAutoFit/>
          </a:bodyPr>
          <a:lstStyle/>
          <a:p>
            <a:r>
              <a:rPr lang="en-US" sz="2400" b="1" dirty="0">
                <a:solidFill>
                  <a:schemeClr val="tx2">
                    <a:lumMod val="75000"/>
                  </a:schemeClr>
                </a:solidFill>
              </a:rPr>
              <a:t>RIN</a:t>
            </a:r>
            <a:r>
              <a:rPr lang="en-US" sz="2400" dirty="0"/>
              <a:t>: RNA Integrity Number</a:t>
            </a:r>
          </a:p>
        </p:txBody>
      </p:sp>
      <p:sp>
        <p:nvSpPr>
          <p:cNvPr id="3" name="TextBox 2"/>
          <p:cNvSpPr txBox="1"/>
          <p:nvPr/>
        </p:nvSpPr>
        <p:spPr>
          <a:xfrm>
            <a:off x="398499" y="671560"/>
            <a:ext cx="1306968" cy="461665"/>
          </a:xfrm>
          <a:prstGeom prst="rect">
            <a:avLst/>
          </a:prstGeom>
          <a:noFill/>
        </p:spPr>
        <p:txBody>
          <a:bodyPr wrap="none" rtlCol="0">
            <a:spAutoFit/>
          </a:bodyPr>
          <a:lstStyle/>
          <a:p>
            <a:r>
              <a:rPr lang="en-US" sz="2400" b="1" dirty="0">
                <a:solidFill>
                  <a:srgbClr val="17375E"/>
                </a:solidFill>
              </a:rPr>
              <a:t>RNA-seq</a:t>
            </a:r>
          </a:p>
        </p:txBody>
      </p:sp>
      <p:sp>
        <p:nvSpPr>
          <p:cNvPr id="18" name="TextBox 17"/>
          <p:cNvSpPr txBox="1"/>
          <p:nvPr/>
        </p:nvSpPr>
        <p:spPr>
          <a:xfrm>
            <a:off x="2897034" y="2424155"/>
            <a:ext cx="5318433" cy="369332"/>
          </a:xfrm>
          <a:prstGeom prst="rect">
            <a:avLst/>
          </a:prstGeom>
          <a:noFill/>
        </p:spPr>
        <p:txBody>
          <a:bodyPr wrap="none" rtlCol="0">
            <a:spAutoFit/>
          </a:bodyPr>
          <a:lstStyle/>
          <a:p>
            <a:r>
              <a:rPr lang="en-US" dirty="0"/>
              <a:t>a value from 1 to 10, with 10 being the least degraded.</a:t>
            </a:r>
          </a:p>
        </p:txBody>
      </p:sp>
      <p:pic>
        <p:nvPicPr>
          <p:cNvPr id="9" name="Picture 8" descr="Chart&#10;&#10;Description automatically generated">
            <a:extLst>
              <a:ext uri="{FF2B5EF4-FFF2-40B4-BE49-F238E27FC236}">
                <a16:creationId xmlns:a16="http://schemas.microsoft.com/office/drawing/2014/main" id="{D588EA48-A5AF-CE43-A60A-222695F76FFA}"/>
              </a:ext>
            </a:extLst>
          </p:cNvPr>
          <p:cNvPicPr>
            <a:picLocks noChangeAspect="1"/>
          </p:cNvPicPr>
          <p:nvPr/>
        </p:nvPicPr>
        <p:blipFill>
          <a:blip r:embed="rId4"/>
          <a:stretch>
            <a:fillRect/>
          </a:stretch>
        </p:blipFill>
        <p:spPr>
          <a:xfrm>
            <a:off x="2716491" y="2813296"/>
            <a:ext cx="5641282" cy="3386625"/>
          </a:xfrm>
          <a:prstGeom prst="rect">
            <a:avLst/>
          </a:prstGeom>
        </p:spPr>
      </p:pic>
      <p:sp>
        <p:nvSpPr>
          <p:cNvPr id="10" name="TextBox 9">
            <a:extLst>
              <a:ext uri="{FF2B5EF4-FFF2-40B4-BE49-F238E27FC236}">
                <a16:creationId xmlns:a16="http://schemas.microsoft.com/office/drawing/2014/main" id="{79ED9339-00DD-6246-A734-632153D6904F}"/>
              </a:ext>
            </a:extLst>
          </p:cNvPr>
          <p:cNvSpPr txBox="1"/>
          <p:nvPr/>
        </p:nvSpPr>
        <p:spPr>
          <a:xfrm>
            <a:off x="6866548" y="1157721"/>
            <a:ext cx="1624291" cy="461665"/>
          </a:xfrm>
          <a:prstGeom prst="rect">
            <a:avLst/>
          </a:prstGeom>
          <a:noFill/>
        </p:spPr>
        <p:txBody>
          <a:bodyPr wrap="none" rtlCol="0">
            <a:spAutoFit/>
          </a:bodyPr>
          <a:lstStyle/>
          <a:p>
            <a:r>
              <a:rPr lang="en-US" sz="2400" dirty="0"/>
              <a:t>Bioanalyzer</a:t>
            </a:r>
          </a:p>
        </p:txBody>
      </p:sp>
    </p:spTree>
    <p:extLst>
      <p:ext uri="{BB962C8B-B14F-4D97-AF65-F5344CB8AC3E}">
        <p14:creationId xmlns:p14="http://schemas.microsoft.com/office/powerpoint/2010/main" val="36573021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5533" y="1280870"/>
            <a:ext cx="1612900" cy="393700"/>
          </a:xfrm>
          <a:prstGeom prst="rect">
            <a:avLst/>
          </a:prstGeom>
          <a:solidFill>
            <a:schemeClr val="accent6">
              <a:lumMod val="40000"/>
              <a:lumOff val="6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tx1"/>
                </a:solidFill>
              </a:rPr>
              <a:t>total RNA</a:t>
            </a:r>
          </a:p>
        </p:txBody>
      </p:sp>
      <p:sp>
        <p:nvSpPr>
          <p:cNvPr id="4" name="Rectangle 3"/>
          <p:cNvSpPr/>
          <p:nvPr/>
        </p:nvSpPr>
        <p:spPr>
          <a:xfrm>
            <a:off x="245533" y="1942681"/>
            <a:ext cx="1612900" cy="393700"/>
          </a:xfrm>
          <a:prstGeom prst="rect">
            <a:avLst/>
          </a:prstGeom>
          <a:solidFill>
            <a:srgbClr val="FCD5B5"/>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bg1">
                    <a:lumMod val="75000"/>
                  </a:schemeClr>
                </a:solidFill>
              </a:rPr>
              <a:t>mRNA</a:t>
            </a:r>
          </a:p>
        </p:txBody>
      </p:sp>
      <p:sp>
        <p:nvSpPr>
          <p:cNvPr id="5" name="Rectangle 4"/>
          <p:cNvSpPr/>
          <p:nvPr/>
        </p:nvSpPr>
        <p:spPr>
          <a:xfrm>
            <a:off x="245533" y="2604492"/>
            <a:ext cx="1612900" cy="393700"/>
          </a:xfrm>
          <a:prstGeom prst="rect">
            <a:avLst/>
          </a:prstGeom>
          <a:solidFill>
            <a:srgbClr val="FCD5B5"/>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bg1">
                    <a:lumMod val="75000"/>
                  </a:schemeClr>
                </a:solidFill>
              </a:rPr>
              <a:t>DNA library</a:t>
            </a:r>
          </a:p>
        </p:txBody>
      </p:sp>
      <p:sp>
        <p:nvSpPr>
          <p:cNvPr id="6" name="Rectangle 5"/>
          <p:cNvSpPr/>
          <p:nvPr/>
        </p:nvSpPr>
        <p:spPr>
          <a:xfrm>
            <a:off x="245533" y="3266303"/>
            <a:ext cx="1612900" cy="393700"/>
          </a:xfrm>
          <a:prstGeom prst="rect">
            <a:avLst/>
          </a:prstGeom>
          <a:solidFill>
            <a:srgbClr val="FCD5B5"/>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bg1">
                    <a:lumMod val="75000"/>
                  </a:schemeClr>
                </a:solidFill>
              </a:rPr>
              <a:t>sequencing</a:t>
            </a:r>
          </a:p>
        </p:txBody>
      </p:sp>
      <p:sp>
        <p:nvSpPr>
          <p:cNvPr id="7" name="Rectangle 6"/>
          <p:cNvSpPr/>
          <p:nvPr/>
        </p:nvSpPr>
        <p:spPr>
          <a:xfrm>
            <a:off x="245533" y="3928114"/>
            <a:ext cx="1612900" cy="393700"/>
          </a:xfrm>
          <a:prstGeom prst="rect">
            <a:avLst/>
          </a:prstGeom>
          <a:solidFill>
            <a:schemeClr val="accent6">
              <a:lumMod val="40000"/>
              <a:lumOff val="6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bg1">
                    <a:lumMod val="75000"/>
                  </a:schemeClr>
                </a:solidFill>
              </a:rPr>
              <a:t>reads</a:t>
            </a:r>
          </a:p>
        </p:txBody>
      </p:sp>
      <p:cxnSp>
        <p:nvCxnSpPr>
          <p:cNvPr id="14" name="Straight Arrow Connector 13"/>
          <p:cNvCxnSpPr>
            <a:stCxn id="2" idx="2"/>
            <a:endCxn id="4" idx="0"/>
          </p:cNvCxnSpPr>
          <p:nvPr/>
        </p:nvCxnSpPr>
        <p:spPr>
          <a:xfrm>
            <a:off x="1051983" y="1674570"/>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4" idx="2"/>
            <a:endCxn id="5" idx="0"/>
          </p:cNvCxnSpPr>
          <p:nvPr/>
        </p:nvCxnSpPr>
        <p:spPr>
          <a:xfrm>
            <a:off x="1051983" y="2336381"/>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 idx="2"/>
            <a:endCxn id="6" idx="0"/>
          </p:cNvCxnSpPr>
          <p:nvPr/>
        </p:nvCxnSpPr>
        <p:spPr>
          <a:xfrm>
            <a:off x="1051983" y="2998192"/>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6" idx="2"/>
            <a:endCxn id="7" idx="0"/>
          </p:cNvCxnSpPr>
          <p:nvPr/>
        </p:nvCxnSpPr>
        <p:spPr>
          <a:xfrm>
            <a:off x="1051983" y="3660003"/>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Title 48"/>
          <p:cNvSpPr>
            <a:spLocks noGrp="1"/>
          </p:cNvSpPr>
          <p:nvPr>
            <p:ph type="title" idx="4294967295"/>
          </p:nvPr>
        </p:nvSpPr>
        <p:spPr>
          <a:xfrm>
            <a:off x="3282950" y="85727"/>
            <a:ext cx="5511800" cy="677808"/>
          </a:xfrm>
        </p:spPr>
        <p:txBody>
          <a:bodyPr>
            <a:normAutofit/>
          </a:bodyPr>
          <a:lstStyle/>
          <a:p>
            <a:r>
              <a:rPr lang="en-US" sz="3200" dirty="0"/>
              <a:t>total RNA</a:t>
            </a:r>
          </a:p>
        </p:txBody>
      </p:sp>
      <p:sp>
        <p:nvSpPr>
          <p:cNvPr id="13" name="TextBox 12"/>
          <p:cNvSpPr txBox="1"/>
          <p:nvPr/>
        </p:nvSpPr>
        <p:spPr>
          <a:xfrm>
            <a:off x="3445631" y="6476681"/>
            <a:ext cx="3682418" cy="246221"/>
          </a:xfrm>
          <a:prstGeom prst="rect">
            <a:avLst/>
          </a:prstGeom>
          <a:noFill/>
        </p:spPr>
        <p:txBody>
          <a:bodyPr wrap="none" rtlCol="0">
            <a:spAutoFit/>
          </a:bodyPr>
          <a:lstStyle/>
          <a:p>
            <a:r>
              <a:rPr lang="en-US" sz="1000" dirty="0"/>
              <a:t>https://</a:t>
            </a:r>
            <a:r>
              <a:rPr lang="en-US" sz="1000" dirty="0" err="1"/>
              <a:t>www.agilent.com</a:t>
            </a:r>
            <a:r>
              <a:rPr lang="en-US" sz="1000" dirty="0"/>
              <a:t>/cs/library/applications/5989-1165EN.pdf</a:t>
            </a:r>
          </a:p>
        </p:txBody>
      </p:sp>
      <p:sp>
        <p:nvSpPr>
          <p:cNvPr id="3" name="TextBox 2"/>
          <p:cNvSpPr txBox="1"/>
          <p:nvPr/>
        </p:nvSpPr>
        <p:spPr>
          <a:xfrm>
            <a:off x="398499" y="671560"/>
            <a:ext cx="1306968" cy="461665"/>
          </a:xfrm>
          <a:prstGeom prst="rect">
            <a:avLst/>
          </a:prstGeom>
          <a:noFill/>
        </p:spPr>
        <p:txBody>
          <a:bodyPr wrap="none" rtlCol="0">
            <a:spAutoFit/>
          </a:bodyPr>
          <a:lstStyle/>
          <a:p>
            <a:r>
              <a:rPr lang="en-US" sz="2400" b="1" dirty="0">
                <a:solidFill>
                  <a:srgbClr val="17375E"/>
                </a:solidFill>
              </a:rPr>
              <a:t>RNA-</a:t>
            </a:r>
            <a:r>
              <a:rPr lang="en-US" sz="2400" b="1" dirty="0" err="1">
                <a:solidFill>
                  <a:srgbClr val="17375E"/>
                </a:solidFill>
              </a:rPr>
              <a:t>Seq</a:t>
            </a:r>
            <a:endParaRPr lang="en-US" sz="2400" b="1" dirty="0">
              <a:solidFill>
                <a:srgbClr val="17375E"/>
              </a:solidFill>
            </a:endParaRPr>
          </a:p>
        </p:txBody>
      </p:sp>
      <p:pic>
        <p:nvPicPr>
          <p:cNvPr id="11" name="Picture 10" descr="Diagram, histogram&#10;&#10;Description automatically generated">
            <a:extLst>
              <a:ext uri="{FF2B5EF4-FFF2-40B4-BE49-F238E27FC236}">
                <a16:creationId xmlns:a16="http://schemas.microsoft.com/office/drawing/2014/main" id="{DC4A5EA1-42AC-3743-A7CC-40614635CB8A}"/>
              </a:ext>
            </a:extLst>
          </p:cNvPr>
          <p:cNvPicPr>
            <a:picLocks noChangeAspect="1"/>
          </p:cNvPicPr>
          <p:nvPr/>
        </p:nvPicPr>
        <p:blipFill>
          <a:blip r:embed="rId2"/>
          <a:stretch>
            <a:fillRect/>
          </a:stretch>
        </p:blipFill>
        <p:spPr>
          <a:xfrm>
            <a:off x="2421034" y="1351892"/>
            <a:ext cx="6477433" cy="4616222"/>
          </a:xfrm>
          <a:prstGeom prst="rect">
            <a:avLst/>
          </a:prstGeom>
        </p:spPr>
      </p:pic>
    </p:spTree>
    <p:extLst>
      <p:ext uri="{BB962C8B-B14F-4D97-AF65-F5344CB8AC3E}">
        <p14:creationId xmlns:p14="http://schemas.microsoft.com/office/powerpoint/2010/main" val="3041223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p:cNvSpPr>
            <a:spLocks noGrp="1"/>
          </p:cNvSpPr>
          <p:nvPr>
            <p:ph type="title" idx="4294967295"/>
          </p:nvPr>
        </p:nvSpPr>
        <p:spPr>
          <a:xfrm>
            <a:off x="371327" y="176955"/>
            <a:ext cx="8401345" cy="677808"/>
          </a:xfrm>
        </p:spPr>
        <p:txBody>
          <a:bodyPr>
            <a:normAutofit/>
          </a:bodyPr>
          <a:lstStyle/>
          <a:p>
            <a:r>
              <a:rPr lang="en-US" sz="3200" dirty="0"/>
              <a:t>total RNA of plant tissues</a:t>
            </a:r>
          </a:p>
        </p:txBody>
      </p:sp>
      <p:pic>
        <p:nvPicPr>
          <p:cNvPr id="11" name="Picture 10" descr="Diagram&#10;&#10;Description automatically generated">
            <a:extLst>
              <a:ext uri="{FF2B5EF4-FFF2-40B4-BE49-F238E27FC236}">
                <a16:creationId xmlns:a16="http://schemas.microsoft.com/office/drawing/2014/main" id="{9A3FAC7B-AEF7-D040-93DA-67F4FA1DCF91}"/>
              </a:ext>
            </a:extLst>
          </p:cNvPr>
          <p:cNvPicPr>
            <a:picLocks noChangeAspect="1"/>
          </p:cNvPicPr>
          <p:nvPr/>
        </p:nvPicPr>
        <p:blipFill>
          <a:blip r:embed="rId2"/>
          <a:stretch>
            <a:fillRect/>
          </a:stretch>
        </p:blipFill>
        <p:spPr>
          <a:xfrm>
            <a:off x="221221" y="1718558"/>
            <a:ext cx="5440216" cy="4296286"/>
          </a:xfrm>
          <a:prstGeom prst="rect">
            <a:avLst/>
          </a:prstGeom>
        </p:spPr>
      </p:pic>
      <p:sp>
        <p:nvSpPr>
          <p:cNvPr id="12" name="Rectangle 11">
            <a:extLst>
              <a:ext uri="{FF2B5EF4-FFF2-40B4-BE49-F238E27FC236}">
                <a16:creationId xmlns:a16="http://schemas.microsoft.com/office/drawing/2014/main" id="{6A72343B-1C1A-9148-9427-1E8E9FC45EA7}"/>
              </a:ext>
            </a:extLst>
          </p:cNvPr>
          <p:cNvSpPr/>
          <p:nvPr/>
        </p:nvSpPr>
        <p:spPr>
          <a:xfrm>
            <a:off x="210588" y="6404046"/>
            <a:ext cx="4572000" cy="276999"/>
          </a:xfrm>
          <a:prstGeom prst="rect">
            <a:avLst/>
          </a:prstGeom>
        </p:spPr>
        <p:txBody>
          <a:bodyPr>
            <a:spAutoFit/>
          </a:bodyPr>
          <a:lstStyle/>
          <a:p>
            <a:r>
              <a:rPr lang="en-US" sz="1200" dirty="0"/>
              <a:t>https://</a:t>
            </a:r>
            <a:r>
              <a:rPr lang="en-US" sz="1200" dirty="0" err="1"/>
              <a:t>www.agilent.com</a:t>
            </a:r>
            <a:r>
              <a:rPr lang="en-US" sz="1200" dirty="0"/>
              <a:t>/cs/library/applications/5990-8850EN.pdf</a:t>
            </a:r>
          </a:p>
        </p:txBody>
      </p:sp>
      <p:sp>
        <p:nvSpPr>
          <p:cNvPr id="19" name="TextBox 18">
            <a:extLst>
              <a:ext uri="{FF2B5EF4-FFF2-40B4-BE49-F238E27FC236}">
                <a16:creationId xmlns:a16="http://schemas.microsoft.com/office/drawing/2014/main" id="{787BD952-CB32-6D42-91E3-A98BEDEBC743}"/>
              </a:ext>
            </a:extLst>
          </p:cNvPr>
          <p:cNvSpPr txBox="1"/>
          <p:nvPr/>
        </p:nvSpPr>
        <p:spPr>
          <a:xfrm>
            <a:off x="10633" y="1175020"/>
            <a:ext cx="6910225" cy="461665"/>
          </a:xfrm>
          <a:prstGeom prst="rect">
            <a:avLst/>
          </a:prstGeom>
          <a:noFill/>
        </p:spPr>
        <p:txBody>
          <a:bodyPr wrap="none" rtlCol="0">
            <a:spAutoFit/>
          </a:bodyPr>
          <a:lstStyle/>
          <a:p>
            <a:r>
              <a:rPr lang="en-US" sz="2400" dirty="0"/>
              <a:t>Result of plant total RNA using the RNA 6000 Nano Kit</a:t>
            </a:r>
          </a:p>
        </p:txBody>
      </p:sp>
      <p:pic>
        <p:nvPicPr>
          <p:cNvPr id="21" name="Picture 20" descr="Table&#10;&#10;Description automatically generated">
            <a:extLst>
              <a:ext uri="{FF2B5EF4-FFF2-40B4-BE49-F238E27FC236}">
                <a16:creationId xmlns:a16="http://schemas.microsoft.com/office/drawing/2014/main" id="{5E3FB53A-A598-9B44-B5A8-6EBB54ACA619}"/>
              </a:ext>
            </a:extLst>
          </p:cNvPr>
          <p:cNvPicPr>
            <a:picLocks noChangeAspect="1"/>
          </p:cNvPicPr>
          <p:nvPr/>
        </p:nvPicPr>
        <p:blipFill>
          <a:blip r:embed="rId3"/>
          <a:stretch>
            <a:fillRect/>
          </a:stretch>
        </p:blipFill>
        <p:spPr>
          <a:xfrm>
            <a:off x="5930227" y="2532029"/>
            <a:ext cx="3166204" cy="2933109"/>
          </a:xfrm>
          <a:prstGeom prst="rect">
            <a:avLst/>
          </a:prstGeom>
        </p:spPr>
      </p:pic>
      <p:sp>
        <p:nvSpPr>
          <p:cNvPr id="22" name="TextBox 21">
            <a:extLst>
              <a:ext uri="{FF2B5EF4-FFF2-40B4-BE49-F238E27FC236}">
                <a16:creationId xmlns:a16="http://schemas.microsoft.com/office/drawing/2014/main" id="{B922B384-A3DA-D349-AD56-DEB76032DDC1}"/>
              </a:ext>
            </a:extLst>
          </p:cNvPr>
          <p:cNvSpPr txBox="1"/>
          <p:nvPr/>
        </p:nvSpPr>
        <p:spPr>
          <a:xfrm>
            <a:off x="5930227" y="2028698"/>
            <a:ext cx="2888868" cy="461665"/>
          </a:xfrm>
          <a:prstGeom prst="rect">
            <a:avLst/>
          </a:prstGeom>
          <a:noFill/>
        </p:spPr>
        <p:txBody>
          <a:bodyPr wrap="none" rtlCol="0">
            <a:spAutoFit/>
          </a:bodyPr>
          <a:lstStyle/>
          <a:p>
            <a:r>
              <a:rPr lang="en-US" sz="2400" dirty="0"/>
              <a:t>Table. Plant total RNA</a:t>
            </a:r>
          </a:p>
        </p:txBody>
      </p:sp>
    </p:spTree>
    <p:extLst>
      <p:ext uri="{BB962C8B-B14F-4D97-AF65-F5344CB8AC3E}">
        <p14:creationId xmlns:p14="http://schemas.microsoft.com/office/powerpoint/2010/main" val="3765018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p:cNvSpPr>
            <a:spLocks noGrp="1"/>
          </p:cNvSpPr>
          <p:nvPr>
            <p:ph type="title" idx="4294967295"/>
          </p:nvPr>
        </p:nvSpPr>
        <p:spPr>
          <a:xfrm>
            <a:off x="533400" y="85727"/>
            <a:ext cx="8161867" cy="677808"/>
          </a:xfrm>
        </p:spPr>
        <p:txBody>
          <a:bodyPr>
            <a:normAutofit/>
          </a:bodyPr>
          <a:lstStyle/>
          <a:p>
            <a:r>
              <a:rPr lang="en-US" sz="3200" dirty="0" err="1"/>
              <a:t>Illumina</a:t>
            </a:r>
            <a:r>
              <a:rPr lang="en-US" sz="3200" dirty="0"/>
              <a:t> RNA-</a:t>
            </a:r>
            <a:r>
              <a:rPr lang="en-US" sz="3200" dirty="0" err="1"/>
              <a:t>Seq</a:t>
            </a:r>
            <a:r>
              <a:rPr lang="en-US" sz="3200" dirty="0"/>
              <a:t> library preparation</a:t>
            </a:r>
          </a:p>
        </p:txBody>
      </p:sp>
      <p:pic>
        <p:nvPicPr>
          <p:cNvPr id="3" name="Picture 2"/>
          <p:cNvPicPr>
            <a:picLocks noChangeAspect="1"/>
          </p:cNvPicPr>
          <p:nvPr/>
        </p:nvPicPr>
        <p:blipFill>
          <a:blip r:embed="rId2"/>
          <a:stretch>
            <a:fillRect/>
          </a:stretch>
        </p:blipFill>
        <p:spPr>
          <a:xfrm>
            <a:off x="2075749" y="935022"/>
            <a:ext cx="5648635" cy="5122999"/>
          </a:xfrm>
          <a:prstGeom prst="rect">
            <a:avLst/>
          </a:prstGeom>
        </p:spPr>
      </p:pic>
      <p:sp>
        <p:nvSpPr>
          <p:cNvPr id="13" name="TextBox 12"/>
          <p:cNvSpPr txBox="1"/>
          <p:nvPr/>
        </p:nvSpPr>
        <p:spPr>
          <a:xfrm>
            <a:off x="1858433" y="6090722"/>
            <a:ext cx="5450744" cy="523220"/>
          </a:xfrm>
          <a:prstGeom prst="rect">
            <a:avLst/>
          </a:prstGeom>
          <a:noFill/>
        </p:spPr>
        <p:txBody>
          <a:bodyPr wrap="none" rtlCol="0">
            <a:spAutoFit/>
          </a:bodyPr>
          <a:lstStyle/>
          <a:p>
            <a:r>
              <a:rPr lang="en-US" sz="1400" dirty="0" err="1"/>
              <a:t>labome.com</a:t>
            </a:r>
            <a:r>
              <a:rPr lang="en-US" sz="1400" dirty="0"/>
              <a:t>/method/RNA-</a:t>
            </a:r>
            <a:r>
              <a:rPr lang="en-US" sz="1400" dirty="0" err="1"/>
              <a:t>seq</a:t>
            </a:r>
            <a:r>
              <a:rPr lang="en-US" sz="1400" dirty="0"/>
              <a:t>-Using-Next-Generation-</a:t>
            </a:r>
            <a:r>
              <a:rPr lang="en-US" sz="1400" dirty="0" err="1"/>
              <a:t>Sequencing.html</a:t>
            </a:r>
            <a:endParaRPr lang="en-US" sz="1400" dirty="0"/>
          </a:p>
          <a:p>
            <a:r>
              <a:rPr lang="fr-FR" sz="1400" dirty="0" err="1"/>
              <a:t>review</a:t>
            </a:r>
            <a:r>
              <a:rPr lang="fr-FR" sz="1400" dirty="0"/>
              <a:t> </a:t>
            </a:r>
            <a:r>
              <a:rPr lang="fr-FR" sz="1400" dirty="0" err="1"/>
              <a:t>paper</a:t>
            </a:r>
            <a:r>
              <a:rPr lang="fr-FR" sz="1400" dirty="0"/>
              <a:t>: </a:t>
            </a:r>
            <a:r>
              <a:rPr lang="fr-FR" sz="1400" dirty="0" err="1"/>
              <a:t>doi.org</a:t>
            </a:r>
            <a:r>
              <a:rPr lang="fr-FR" sz="1400" dirty="0"/>
              <a:t>/10.1093/</a:t>
            </a:r>
            <a:r>
              <a:rPr lang="fr-FR" sz="1400" dirty="0" err="1"/>
              <a:t>nar</a:t>
            </a:r>
            <a:r>
              <a:rPr lang="fr-FR" sz="1400" dirty="0"/>
              <a:t>/gky167</a:t>
            </a:r>
            <a:endParaRPr lang="en-US" sz="1400" dirty="0"/>
          </a:p>
        </p:txBody>
      </p:sp>
      <p:sp>
        <p:nvSpPr>
          <p:cNvPr id="5" name="Rectangle 4"/>
          <p:cNvSpPr/>
          <p:nvPr/>
        </p:nvSpPr>
        <p:spPr>
          <a:xfrm>
            <a:off x="245533" y="1280870"/>
            <a:ext cx="1612900" cy="393700"/>
          </a:xfrm>
          <a:prstGeom prst="rect">
            <a:avLst/>
          </a:prstGeom>
          <a:solidFill>
            <a:schemeClr val="accent6">
              <a:lumMod val="40000"/>
              <a:lumOff val="6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tx1"/>
                </a:solidFill>
              </a:rPr>
              <a:t>total RNA</a:t>
            </a:r>
          </a:p>
        </p:txBody>
      </p:sp>
      <p:sp>
        <p:nvSpPr>
          <p:cNvPr id="6" name="Rectangle 5"/>
          <p:cNvSpPr/>
          <p:nvPr/>
        </p:nvSpPr>
        <p:spPr>
          <a:xfrm>
            <a:off x="245533" y="1942681"/>
            <a:ext cx="1612900" cy="393700"/>
          </a:xfrm>
          <a:prstGeom prst="rect">
            <a:avLst/>
          </a:prstGeom>
          <a:solidFill>
            <a:srgbClr val="FCD5B5"/>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tx1"/>
                </a:solidFill>
              </a:rPr>
              <a:t>mRNA</a:t>
            </a:r>
          </a:p>
        </p:txBody>
      </p:sp>
      <p:sp>
        <p:nvSpPr>
          <p:cNvPr id="7" name="Rectangle 6"/>
          <p:cNvSpPr/>
          <p:nvPr/>
        </p:nvSpPr>
        <p:spPr>
          <a:xfrm>
            <a:off x="245533" y="2604492"/>
            <a:ext cx="1612900" cy="393700"/>
          </a:xfrm>
          <a:prstGeom prst="rect">
            <a:avLst/>
          </a:prstGeom>
          <a:solidFill>
            <a:srgbClr val="FCD5B5"/>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tx1"/>
                </a:solidFill>
              </a:rPr>
              <a:t>DNA library</a:t>
            </a:r>
          </a:p>
        </p:txBody>
      </p:sp>
      <p:sp>
        <p:nvSpPr>
          <p:cNvPr id="8" name="Rectangle 7"/>
          <p:cNvSpPr/>
          <p:nvPr/>
        </p:nvSpPr>
        <p:spPr>
          <a:xfrm>
            <a:off x="245533" y="3266303"/>
            <a:ext cx="1612900" cy="393700"/>
          </a:xfrm>
          <a:prstGeom prst="rect">
            <a:avLst/>
          </a:prstGeom>
          <a:solidFill>
            <a:srgbClr val="FCD5B5"/>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bg1">
                    <a:lumMod val="75000"/>
                  </a:schemeClr>
                </a:solidFill>
              </a:rPr>
              <a:t>sequencing</a:t>
            </a:r>
          </a:p>
        </p:txBody>
      </p:sp>
      <p:sp>
        <p:nvSpPr>
          <p:cNvPr id="9" name="Rectangle 8"/>
          <p:cNvSpPr/>
          <p:nvPr/>
        </p:nvSpPr>
        <p:spPr>
          <a:xfrm>
            <a:off x="245533" y="3928114"/>
            <a:ext cx="1612900" cy="393700"/>
          </a:xfrm>
          <a:prstGeom prst="rect">
            <a:avLst/>
          </a:prstGeom>
          <a:solidFill>
            <a:schemeClr val="accent6">
              <a:lumMod val="40000"/>
              <a:lumOff val="6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bg1">
                    <a:lumMod val="75000"/>
                  </a:schemeClr>
                </a:solidFill>
              </a:rPr>
              <a:t>reads</a:t>
            </a:r>
          </a:p>
        </p:txBody>
      </p:sp>
      <p:cxnSp>
        <p:nvCxnSpPr>
          <p:cNvPr id="10" name="Straight Arrow Connector 9"/>
          <p:cNvCxnSpPr>
            <a:stCxn id="5" idx="2"/>
            <a:endCxn id="6" idx="0"/>
          </p:cNvCxnSpPr>
          <p:nvPr/>
        </p:nvCxnSpPr>
        <p:spPr>
          <a:xfrm>
            <a:off x="1051983" y="1674570"/>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6" idx="2"/>
            <a:endCxn id="7" idx="0"/>
          </p:cNvCxnSpPr>
          <p:nvPr/>
        </p:nvCxnSpPr>
        <p:spPr>
          <a:xfrm>
            <a:off x="1051983" y="2336381"/>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7" idx="2"/>
            <a:endCxn id="8" idx="0"/>
          </p:cNvCxnSpPr>
          <p:nvPr/>
        </p:nvCxnSpPr>
        <p:spPr>
          <a:xfrm>
            <a:off x="1051983" y="2998192"/>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9" idx="0"/>
          </p:cNvCxnSpPr>
          <p:nvPr/>
        </p:nvCxnSpPr>
        <p:spPr>
          <a:xfrm>
            <a:off x="1051983" y="3660003"/>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6008884" y="4859866"/>
            <a:ext cx="674884" cy="461665"/>
          </a:xfrm>
          <a:prstGeom prst="rect">
            <a:avLst/>
          </a:prstGeom>
          <a:noFill/>
        </p:spPr>
        <p:txBody>
          <a:bodyPr wrap="none" rtlCol="0">
            <a:spAutoFit/>
          </a:bodyPr>
          <a:lstStyle/>
          <a:p>
            <a:r>
              <a:rPr lang="en-US" sz="2400" dirty="0">
                <a:solidFill>
                  <a:srgbClr val="FF0000"/>
                </a:solidFill>
              </a:rPr>
              <a:t>PCR</a:t>
            </a:r>
          </a:p>
        </p:txBody>
      </p:sp>
    </p:spTree>
    <p:extLst>
      <p:ext uri="{BB962C8B-B14F-4D97-AF65-F5344CB8AC3E}">
        <p14:creationId xmlns:p14="http://schemas.microsoft.com/office/powerpoint/2010/main" val="27600543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p:cNvSpPr>
            <a:spLocks noGrp="1"/>
          </p:cNvSpPr>
          <p:nvPr>
            <p:ph type="title" idx="4294967295"/>
          </p:nvPr>
        </p:nvSpPr>
        <p:spPr>
          <a:xfrm>
            <a:off x="533400" y="85727"/>
            <a:ext cx="8161867" cy="677808"/>
          </a:xfrm>
        </p:spPr>
        <p:txBody>
          <a:bodyPr>
            <a:normAutofit/>
          </a:bodyPr>
          <a:lstStyle/>
          <a:p>
            <a:r>
              <a:rPr lang="en-US" sz="3200" dirty="0" err="1"/>
              <a:t>Illumina</a:t>
            </a:r>
            <a:r>
              <a:rPr lang="en-US" sz="3200" dirty="0"/>
              <a:t> sequencing</a:t>
            </a:r>
          </a:p>
        </p:txBody>
      </p:sp>
      <p:sp>
        <p:nvSpPr>
          <p:cNvPr id="5" name="Rectangle 4"/>
          <p:cNvSpPr/>
          <p:nvPr/>
        </p:nvSpPr>
        <p:spPr>
          <a:xfrm>
            <a:off x="245533" y="1280870"/>
            <a:ext cx="1612900" cy="393700"/>
          </a:xfrm>
          <a:prstGeom prst="rect">
            <a:avLst/>
          </a:prstGeom>
          <a:solidFill>
            <a:schemeClr val="accent6">
              <a:lumMod val="40000"/>
              <a:lumOff val="6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tx1"/>
                </a:solidFill>
              </a:rPr>
              <a:t>total RNA</a:t>
            </a:r>
          </a:p>
        </p:txBody>
      </p:sp>
      <p:sp>
        <p:nvSpPr>
          <p:cNvPr id="6" name="Rectangle 5"/>
          <p:cNvSpPr/>
          <p:nvPr/>
        </p:nvSpPr>
        <p:spPr>
          <a:xfrm>
            <a:off x="245533" y="1942681"/>
            <a:ext cx="1612900" cy="393700"/>
          </a:xfrm>
          <a:prstGeom prst="rect">
            <a:avLst/>
          </a:prstGeom>
          <a:solidFill>
            <a:srgbClr val="FCD5B5"/>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tx1"/>
                </a:solidFill>
              </a:rPr>
              <a:t>mRNA</a:t>
            </a:r>
          </a:p>
        </p:txBody>
      </p:sp>
      <p:sp>
        <p:nvSpPr>
          <p:cNvPr id="7" name="Rectangle 6"/>
          <p:cNvSpPr/>
          <p:nvPr/>
        </p:nvSpPr>
        <p:spPr>
          <a:xfrm>
            <a:off x="245533" y="2604492"/>
            <a:ext cx="1612900" cy="393700"/>
          </a:xfrm>
          <a:prstGeom prst="rect">
            <a:avLst/>
          </a:prstGeom>
          <a:solidFill>
            <a:srgbClr val="FCD5B5"/>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tx1"/>
                </a:solidFill>
              </a:rPr>
              <a:t>DNA library</a:t>
            </a:r>
          </a:p>
        </p:txBody>
      </p:sp>
      <p:sp>
        <p:nvSpPr>
          <p:cNvPr id="8" name="Rectangle 7"/>
          <p:cNvSpPr/>
          <p:nvPr/>
        </p:nvSpPr>
        <p:spPr>
          <a:xfrm>
            <a:off x="245533" y="3266303"/>
            <a:ext cx="1612900" cy="393700"/>
          </a:xfrm>
          <a:prstGeom prst="rect">
            <a:avLst/>
          </a:prstGeom>
          <a:solidFill>
            <a:srgbClr val="FCD5B5"/>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rgbClr val="000000"/>
                </a:solidFill>
              </a:rPr>
              <a:t>sequencing</a:t>
            </a:r>
          </a:p>
        </p:txBody>
      </p:sp>
      <p:sp>
        <p:nvSpPr>
          <p:cNvPr id="9" name="Rectangle 8"/>
          <p:cNvSpPr/>
          <p:nvPr/>
        </p:nvSpPr>
        <p:spPr>
          <a:xfrm>
            <a:off x="245533" y="3928114"/>
            <a:ext cx="1612900" cy="393700"/>
          </a:xfrm>
          <a:prstGeom prst="rect">
            <a:avLst/>
          </a:prstGeom>
          <a:solidFill>
            <a:schemeClr val="accent6">
              <a:lumMod val="40000"/>
              <a:lumOff val="6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rgbClr val="000000"/>
                </a:solidFill>
              </a:rPr>
              <a:t>reads</a:t>
            </a:r>
          </a:p>
        </p:txBody>
      </p:sp>
      <p:cxnSp>
        <p:nvCxnSpPr>
          <p:cNvPr id="10" name="Straight Arrow Connector 9"/>
          <p:cNvCxnSpPr>
            <a:stCxn id="5" idx="2"/>
            <a:endCxn id="6" idx="0"/>
          </p:cNvCxnSpPr>
          <p:nvPr/>
        </p:nvCxnSpPr>
        <p:spPr>
          <a:xfrm>
            <a:off x="1051983" y="1674570"/>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6" idx="2"/>
            <a:endCxn id="7" idx="0"/>
          </p:cNvCxnSpPr>
          <p:nvPr/>
        </p:nvCxnSpPr>
        <p:spPr>
          <a:xfrm>
            <a:off x="1051983" y="2336381"/>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7" idx="2"/>
            <a:endCxn id="8" idx="0"/>
          </p:cNvCxnSpPr>
          <p:nvPr/>
        </p:nvCxnSpPr>
        <p:spPr>
          <a:xfrm>
            <a:off x="1051983" y="2998192"/>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9" idx="0"/>
          </p:cNvCxnSpPr>
          <p:nvPr/>
        </p:nvCxnSpPr>
        <p:spPr>
          <a:xfrm>
            <a:off x="1051983" y="3660003"/>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3877247" y="5143802"/>
            <a:ext cx="3041957" cy="0"/>
            <a:chOff x="4135604" y="2476500"/>
            <a:chExt cx="3041957" cy="0"/>
          </a:xfrm>
        </p:grpSpPr>
        <p:cxnSp>
          <p:nvCxnSpPr>
            <p:cNvPr id="16" name="Straight Connector 15"/>
            <p:cNvCxnSpPr/>
            <p:nvPr/>
          </p:nvCxnSpPr>
          <p:spPr>
            <a:xfrm>
              <a:off x="4135604" y="24765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759568" y="2476500"/>
              <a:ext cx="431526"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70500" y="2476500"/>
              <a:ext cx="640082"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942332" y="2476500"/>
              <a:ext cx="611264"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631461" y="24765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947097" y="5291774"/>
            <a:ext cx="2870507" cy="0"/>
            <a:chOff x="4205454" y="2578100"/>
            <a:chExt cx="2870507" cy="0"/>
          </a:xfrm>
        </p:grpSpPr>
        <p:cxnSp>
          <p:nvCxnSpPr>
            <p:cNvPr id="22" name="Straight Connector 21"/>
            <p:cNvCxnSpPr/>
            <p:nvPr/>
          </p:nvCxnSpPr>
          <p:spPr>
            <a:xfrm>
              <a:off x="4205454"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797668"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396232"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001146"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599711" y="2578100"/>
              <a:ext cx="47625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4059734" y="5439746"/>
            <a:ext cx="2734133" cy="0"/>
            <a:chOff x="4318091" y="2673350"/>
            <a:chExt cx="2734133" cy="0"/>
          </a:xfrm>
        </p:grpSpPr>
        <p:cxnSp>
          <p:nvCxnSpPr>
            <p:cNvPr id="28" name="Straight Connector 27"/>
            <p:cNvCxnSpPr/>
            <p:nvPr/>
          </p:nvCxnSpPr>
          <p:spPr>
            <a:xfrm>
              <a:off x="4318091" y="267335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903955" y="267335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508869" y="267335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101083" y="2673350"/>
              <a:ext cx="452513"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599711" y="2673350"/>
              <a:ext cx="452513"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4242798" y="5587719"/>
            <a:ext cx="2420345" cy="0"/>
            <a:chOff x="4501155" y="2920417"/>
            <a:chExt cx="2420345" cy="0"/>
          </a:xfrm>
        </p:grpSpPr>
        <p:cxnSp>
          <p:nvCxnSpPr>
            <p:cNvPr id="34" name="Straight Connector 33"/>
            <p:cNvCxnSpPr/>
            <p:nvPr/>
          </p:nvCxnSpPr>
          <p:spPr>
            <a:xfrm>
              <a:off x="4501155" y="292041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087019" y="292041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691933" y="292041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284147" y="2920417"/>
              <a:ext cx="637353"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38" name="TextBox 37"/>
          <p:cNvSpPr txBox="1"/>
          <p:nvPr/>
        </p:nvSpPr>
        <p:spPr>
          <a:xfrm>
            <a:off x="2893149" y="5127872"/>
            <a:ext cx="874608" cy="461665"/>
          </a:xfrm>
          <a:prstGeom prst="rect">
            <a:avLst/>
          </a:prstGeom>
          <a:noFill/>
        </p:spPr>
        <p:txBody>
          <a:bodyPr wrap="none" rtlCol="0">
            <a:spAutoFit/>
          </a:bodyPr>
          <a:lstStyle/>
          <a:p>
            <a:r>
              <a:rPr lang="en-US" sz="2400" dirty="0"/>
              <a:t>reads</a:t>
            </a:r>
          </a:p>
        </p:txBody>
      </p:sp>
      <p:sp>
        <p:nvSpPr>
          <p:cNvPr id="2" name="TextBox 1"/>
          <p:cNvSpPr txBox="1"/>
          <p:nvPr/>
        </p:nvSpPr>
        <p:spPr>
          <a:xfrm>
            <a:off x="5563174" y="1280869"/>
            <a:ext cx="2314155" cy="461665"/>
          </a:xfrm>
          <a:prstGeom prst="rect">
            <a:avLst/>
          </a:prstGeom>
          <a:noFill/>
        </p:spPr>
        <p:txBody>
          <a:bodyPr wrap="none" rtlCol="0">
            <a:spAutoFit/>
          </a:bodyPr>
          <a:lstStyle/>
          <a:p>
            <a:r>
              <a:rPr lang="en-US" sz="2400" dirty="0"/>
              <a:t>Paired-end reads</a:t>
            </a:r>
          </a:p>
        </p:txBody>
      </p:sp>
      <p:sp>
        <p:nvSpPr>
          <p:cNvPr id="43" name="Oval 42"/>
          <p:cNvSpPr/>
          <p:nvPr/>
        </p:nvSpPr>
        <p:spPr>
          <a:xfrm>
            <a:off x="3716630" y="4832390"/>
            <a:ext cx="198967" cy="216879"/>
          </a:xfrm>
          <a:prstGeom prst="ellips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flipV="1">
            <a:off x="3877247" y="4874312"/>
            <a:ext cx="1083734" cy="129681"/>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flipV="1">
            <a:off x="4956748" y="4874311"/>
            <a:ext cx="711200" cy="129682"/>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flipV="1">
            <a:off x="5653436" y="4874312"/>
            <a:ext cx="558801" cy="131265"/>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V="1">
            <a:off x="6208004" y="4874312"/>
            <a:ext cx="711200" cy="131266"/>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3417244" y="4740448"/>
            <a:ext cx="352606" cy="369332"/>
          </a:xfrm>
          <a:prstGeom prst="rect">
            <a:avLst/>
          </a:prstGeom>
          <a:noFill/>
        </p:spPr>
        <p:txBody>
          <a:bodyPr wrap="none" rtlCol="0">
            <a:spAutoFit/>
          </a:bodyPr>
          <a:lstStyle/>
          <a:p>
            <a:r>
              <a:rPr lang="en-US" dirty="0"/>
              <a:t>5'</a:t>
            </a:r>
          </a:p>
        </p:txBody>
      </p:sp>
      <p:sp>
        <p:nvSpPr>
          <p:cNvPr id="50" name="TextBox 49"/>
          <p:cNvSpPr txBox="1"/>
          <p:nvPr/>
        </p:nvSpPr>
        <p:spPr>
          <a:xfrm>
            <a:off x="6885336" y="4738745"/>
            <a:ext cx="1072604" cy="369332"/>
          </a:xfrm>
          <a:prstGeom prst="rect">
            <a:avLst/>
          </a:prstGeom>
          <a:noFill/>
        </p:spPr>
        <p:txBody>
          <a:bodyPr wrap="none" rtlCol="0">
            <a:spAutoFit/>
          </a:bodyPr>
          <a:lstStyle/>
          <a:p>
            <a:r>
              <a:rPr lang="en-US" dirty="0"/>
              <a:t>AAAAA 3'</a:t>
            </a:r>
          </a:p>
        </p:txBody>
      </p:sp>
      <p:cxnSp>
        <p:nvCxnSpPr>
          <p:cNvPr id="52" name="Straight Connector 51"/>
          <p:cNvCxnSpPr/>
          <p:nvPr/>
        </p:nvCxnSpPr>
        <p:spPr>
          <a:xfrm>
            <a:off x="6559163" y="2392147"/>
            <a:ext cx="0" cy="1240789"/>
          </a:xfrm>
          <a:prstGeom prst="line">
            <a:avLst/>
          </a:prstGeom>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6503600" y="1790485"/>
            <a:ext cx="109537" cy="601662"/>
          </a:xfrm>
          <a:prstGeom prst="rect">
            <a:avLst/>
          </a:prstGeom>
          <a:solidFill>
            <a:srgbClr val="660066"/>
          </a:solidFill>
          <a:ln>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4" name="Rectangle 53"/>
          <p:cNvSpPr/>
          <p:nvPr/>
        </p:nvSpPr>
        <p:spPr>
          <a:xfrm>
            <a:off x="6503600" y="3632936"/>
            <a:ext cx="109537" cy="601663"/>
          </a:xfrm>
          <a:prstGeom prst="rect">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cxnSp>
        <p:nvCxnSpPr>
          <p:cNvPr id="55" name="Straight Arrow Connector 54"/>
          <p:cNvCxnSpPr/>
          <p:nvPr/>
        </p:nvCxnSpPr>
        <p:spPr>
          <a:xfrm rot="16200000" flipH="1">
            <a:off x="6428987" y="2092110"/>
            <a:ext cx="6032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rot="5400000">
            <a:off x="6328975" y="2793785"/>
            <a:ext cx="801687" cy="158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flipH="1" flipV="1">
            <a:off x="6549639" y="3939959"/>
            <a:ext cx="601662"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rot="5400000">
            <a:off x="6448038" y="3250984"/>
            <a:ext cx="801688" cy="15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2787426" y="1280870"/>
            <a:ext cx="2257349" cy="461665"/>
          </a:xfrm>
          <a:prstGeom prst="rect">
            <a:avLst/>
          </a:prstGeom>
          <a:noFill/>
        </p:spPr>
        <p:txBody>
          <a:bodyPr wrap="none" rtlCol="0">
            <a:spAutoFit/>
          </a:bodyPr>
          <a:lstStyle/>
          <a:p>
            <a:r>
              <a:rPr lang="en-US" sz="2400" dirty="0"/>
              <a:t>Single-end reads</a:t>
            </a:r>
          </a:p>
        </p:txBody>
      </p:sp>
      <p:cxnSp>
        <p:nvCxnSpPr>
          <p:cNvPr id="62" name="Straight Connector 61"/>
          <p:cNvCxnSpPr/>
          <p:nvPr/>
        </p:nvCxnSpPr>
        <p:spPr>
          <a:xfrm flipH="1">
            <a:off x="3925128" y="2392147"/>
            <a:ext cx="1588" cy="1240789"/>
          </a:xfrm>
          <a:prstGeom prst="line">
            <a:avLst/>
          </a:prstGeom>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3871153" y="1790484"/>
            <a:ext cx="109537" cy="601663"/>
          </a:xfrm>
          <a:prstGeom prst="rect">
            <a:avLst/>
          </a:prstGeom>
          <a:solidFill>
            <a:srgbClr val="660066"/>
          </a:solidFill>
          <a:ln>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4" name="Rectangle 63"/>
          <p:cNvSpPr/>
          <p:nvPr/>
        </p:nvSpPr>
        <p:spPr>
          <a:xfrm>
            <a:off x="3877247" y="3632936"/>
            <a:ext cx="109537" cy="601662"/>
          </a:xfrm>
          <a:prstGeom prst="rect">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cxnSp>
        <p:nvCxnSpPr>
          <p:cNvPr id="65" name="Straight Arrow Connector 64"/>
          <p:cNvCxnSpPr/>
          <p:nvPr/>
        </p:nvCxnSpPr>
        <p:spPr>
          <a:xfrm rot="16200000" flipH="1">
            <a:off x="3796540" y="2092109"/>
            <a:ext cx="6032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rot="5400000">
            <a:off x="3696528" y="2793784"/>
            <a:ext cx="801688" cy="158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692188" y="6068367"/>
            <a:ext cx="7923864" cy="461665"/>
          </a:xfrm>
          <a:prstGeom prst="rect">
            <a:avLst/>
          </a:prstGeom>
          <a:noFill/>
        </p:spPr>
        <p:txBody>
          <a:bodyPr wrap="none" rtlCol="0">
            <a:spAutoFit/>
          </a:bodyPr>
          <a:lstStyle/>
          <a:p>
            <a:r>
              <a:rPr lang="en-US" sz="2400" dirty="0"/>
              <a:t>How to reconstruct full-length transcripts from short reads?</a:t>
            </a:r>
          </a:p>
        </p:txBody>
      </p:sp>
    </p:spTree>
    <p:extLst>
      <p:ext uri="{BB962C8B-B14F-4D97-AF65-F5344CB8AC3E}">
        <p14:creationId xmlns:p14="http://schemas.microsoft.com/office/powerpoint/2010/main" val="4045327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0038"/>
            <a:ext cx="8229600" cy="1058862"/>
          </a:xfrm>
        </p:spPr>
        <p:txBody>
          <a:bodyPr>
            <a:normAutofit fontScale="90000"/>
          </a:bodyPr>
          <a:lstStyle/>
          <a:p>
            <a:r>
              <a:rPr lang="en-US" sz="3200" dirty="0"/>
              <a:t>Challenges of reconstruction of full-length transcripts (</a:t>
            </a:r>
            <a:r>
              <a:rPr lang="en-US" sz="3200" dirty="0" err="1"/>
              <a:t>transcriptome</a:t>
            </a:r>
            <a:r>
              <a:rPr lang="en-US" sz="3200" dirty="0"/>
              <a:t> assembly)</a:t>
            </a:r>
          </a:p>
        </p:txBody>
      </p:sp>
      <p:sp>
        <p:nvSpPr>
          <p:cNvPr id="37" name="Content Placeholder 36"/>
          <p:cNvSpPr txBox="1">
            <a:spLocks noGrp="1"/>
          </p:cNvSpPr>
          <p:nvPr>
            <p:ph idx="1"/>
          </p:nvPr>
        </p:nvSpPr>
        <p:spPr>
          <a:xfrm>
            <a:off x="796537" y="1714500"/>
            <a:ext cx="7797800" cy="1040285"/>
          </a:xfrm>
          <a:prstGeom prst="rect">
            <a:avLst/>
          </a:prstGeom>
          <a:noFill/>
        </p:spPr>
        <p:txBody>
          <a:bodyPr wrap="square" rtlCol="0">
            <a:spAutoFit/>
          </a:bodyPr>
          <a:lstStyle/>
          <a:p>
            <a:pPr marL="342900" indent="-342900">
              <a:buFont typeface="+mj-lt"/>
              <a:buAutoNum type="arabicPeriod"/>
            </a:pPr>
            <a:r>
              <a:rPr lang="en-US" sz="2800" dirty="0"/>
              <a:t>Sequencing errors</a:t>
            </a:r>
          </a:p>
          <a:p>
            <a:pPr>
              <a:buFont typeface="+mj-lt"/>
              <a:buAutoNum type="arabicPeriod"/>
            </a:pPr>
            <a:r>
              <a:rPr lang="en-US" sz="2800" dirty="0"/>
              <a:t>Repeats in different genes</a:t>
            </a:r>
          </a:p>
        </p:txBody>
      </p:sp>
      <p:sp>
        <p:nvSpPr>
          <p:cNvPr id="40" name="TextBox 39"/>
          <p:cNvSpPr txBox="1"/>
          <p:nvPr/>
        </p:nvSpPr>
        <p:spPr>
          <a:xfrm>
            <a:off x="317474" y="6477000"/>
            <a:ext cx="2798588" cy="276999"/>
          </a:xfrm>
          <a:prstGeom prst="rect">
            <a:avLst/>
          </a:prstGeom>
          <a:noFill/>
        </p:spPr>
        <p:txBody>
          <a:bodyPr wrap="none" rtlCol="0">
            <a:spAutoFit/>
          </a:bodyPr>
          <a:lstStyle/>
          <a:p>
            <a:r>
              <a:rPr lang="en-US" sz="1200" dirty="0"/>
              <a:t>Nature Biotechnology 29, 644–652 (2011)</a:t>
            </a:r>
          </a:p>
        </p:txBody>
      </p:sp>
      <p:sp>
        <p:nvSpPr>
          <p:cNvPr id="41" name="Content Placeholder 36"/>
          <p:cNvSpPr txBox="1">
            <a:spLocks/>
          </p:cNvSpPr>
          <p:nvPr/>
        </p:nvSpPr>
        <p:spPr>
          <a:xfrm>
            <a:off x="796537" y="3125347"/>
            <a:ext cx="7797800" cy="2492990"/>
          </a:xfrm>
          <a:prstGeom prst="rect">
            <a:avLst/>
          </a:prstGeom>
          <a:noFill/>
        </p:spPr>
        <p:txBody>
          <a:bodyPr vert="horz" wrap="square" lIns="91440" tIns="45720" rIns="91440" bIns="45720"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mj-lt"/>
              <a:buAutoNum type="arabicPeriod" startAt="3"/>
            </a:pPr>
            <a:r>
              <a:rPr lang="en-US" sz="2800" dirty="0"/>
              <a:t>Various coverage on different transcripts</a:t>
            </a:r>
          </a:p>
          <a:p>
            <a:pPr>
              <a:buFont typeface="+mj-lt"/>
              <a:buAutoNum type="arabicPeriod" startAt="3"/>
            </a:pPr>
            <a:r>
              <a:rPr lang="en-US" sz="2800" dirty="0"/>
              <a:t>Read coverage may be uneven across the transcript’s length, owing to sequencing biases</a:t>
            </a:r>
          </a:p>
          <a:p>
            <a:pPr>
              <a:buFont typeface="+mj-lt"/>
              <a:buAutoNum type="arabicPeriod" startAt="3"/>
            </a:pPr>
            <a:r>
              <a:rPr lang="en-US" sz="2800" dirty="0"/>
              <a:t>Alternative splicing greatly complicates </a:t>
            </a:r>
            <a:r>
              <a:rPr lang="en-US" sz="2800" dirty="0" err="1"/>
              <a:t>transcriptome</a:t>
            </a:r>
            <a:r>
              <a:rPr lang="en-US" sz="2800" dirty="0"/>
              <a:t> assembly</a:t>
            </a:r>
          </a:p>
        </p:txBody>
      </p:sp>
      <p:pic>
        <p:nvPicPr>
          <p:cNvPr id="4" name="Picture 3" descr="Screenshot 2017-04-06 09.19.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5466" y="5153991"/>
            <a:ext cx="3471334" cy="1389649"/>
          </a:xfrm>
          <a:prstGeom prst="rect">
            <a:avLst/>
          </a:prstGeom>
        </p:spPr>
      </p:pic>
    </p:spTree>
    <p:extLst>
      <p:ext uri="{BB962C8B-B14F-4D97-AF65-F5344CB8AC3E}">
        <p14:creationId xmlns:p14="http://schemas.microsoft.com/office/powerpoint/2010/main" val="75110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a:t>Two main strategies for </a:t>
            </a:r>
            <a:r>
              <a:rPr lang="en-US" sz="3200" dirty="0" err="1"/>
              <a:t>transcriptome</a:t>
            </a:r>
            <a:r>
              <a:rPr lang="en-US" sz="3200" dirty="0"/>
              <a:t> assembly</a:t>
            </a:r>
          </a:p>
        </p:txBody>
      </p:sp>
      <p:grpSp>
        <p:nvGrpSpPr>
          <p:cNvPr id="4" name="Group 3"/>
          <p:cNvGrpSpPr/>
          <p:nvPr/>
        </p:nvGrpSpPr>
        <p:grpSpPr>
          <a:xfrm>
            <a:off x="3601185" y="1955428"/>
            <a:ext cx="3041957" cy="0"/>
            <a:chOff x="4135604" y="2476500"/>
            <a:chExt cx="3041957" cy="0"/>
          </a:xfrm>
        </p:grpSpPr>
        <p:cxnSp>
          <p:nvCxnSpPr>
            <p:cNvPr id="5" name="Straight Connector 4"/>
            <p:cNvCxnSpPr/>
            <p:nvPr/>
          </p:nvCxnSpPr>
          <p:spPr>
            <a:xfrm>
              <a:off x="4135604" y="24765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759568" y="2476500"/>
              <a:ext cx="431526"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270500" y="2476500"/>
              <a:ext cx="640082"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942332" y="2476500"/>
              <a:ext cx="611264"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631461" y="24765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3396877" y="2573300"/>
            <a:ext cx="2870507" cy="0"/>
            <a:chOff x="4205454" y="2578100"/>
            <a:chExt cx="2870507" cy="0"/>
          </a:xfrm>
        </p:grpSpPr>
        <p:cxnSp>
          <p:nvCxnSpPr>
            <p:cNvPr id="11" name="Straight Connector 10"/>
            <p:cNvCxnSpPr/>
            <p:nvPr/>
          </p:nvCxnSpPr>
          <p:spPr>
            <a:xfrm>
              <a:off x="4205454"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797668"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396232"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001146"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599711" y="2578100"/>
              <a:ext cx="47625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3567218" y="2367342"/>
            <a:ext cx="2734133" cy="0"/>
            <a:chOff x="4318091" y="2673350"/>
            <a:chExt cx="2734133" cy="0"/>
          </a:xfrm>
        </p:grpSpPr>
        <p:cxnSp>
          <p:nvCxnSpPr>
            <p:cNvPr id="17" name="Straight Connector 16"/>
            <p:cNvCxnSpPr/>
            <p:nvPr/>
          </p:nvCxnSpPr>
          <p:spPr>
            <a:xfrm>
              <a:off x="4318091" y="267335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903955" y="267335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508869" y="267335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101083" y="2673350"/>
              <a:ext cx="452513"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599711" y="2673350"/>
              <a:ext cx="452513"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942977" y="2161385"/>
            <a:ext cx="2420345" cy="0"/>
            <a:chOff x="4501155" y="2920417"/>
            <a:chExt cx="2420345" cy="0"/>
          </a:xfrm>
        </p:grpSpPr>
        <p:cxnSp>
          <p:nvCxnSpPr>
            <p:cNvPr id="23" name="Straight Connector 22"/>
            <p:cNvCxnSpPr/>
            <p:nvPr/>
          </p:nvCxnSpPr>
          <p:spPr>
            <a:xfrm>
              <a:off x="4501155" y="292041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087019" y="292041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691933" y="292041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284147" y="2920417"/>
              <a:ext cx="637353"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27" name="TextBox 26"/>
          <p:cNvSpPr txBox="1"/>
          <p:nvPr/>
        </p:nvSpPr>
        <p:spPr>
          <a:xfrm>
            <a:off x="1818823" y="1819057"/>
            <a:ext cx="1461408" cy="954107"/>
          </a:xfrm>
          <a:prstGeom prst="rect">
            <a:avLst/>
          </a:prstGeom>
          <a:noFill/>
        </p:spPr>
        <p:txBody>
          <a:bodyPr wrap="none" rtlCol="0">
            <a:spAutoFit/>
          </a:bodyPr>
          <a:lstStyle/>
          <a:p>
            <a:r>
              <a:rPr lang="en-US" sz="2800" dirty="0"/>
              <a:t>RNA-seq</a:t>
            </a:r>
          </a:p>
          <a:p>
            <a:r>
              <a:rPr lang="en-US" sz="2800" dirty="0"/>
              <a:t>reads</a:t>
            </a:r>
          </a:p>
        </p:txBody>
      </p:sp>
      <p:cxnSp>
        <p:nvCxnSpPr>
          <p:cNvPr id="36" name="Straight Arrow Connector 35"/>
          <p:cNvCxnSpPr/>
          <p:nvPr/>
        </p:nvCxnSpPr>
        <p:spPr>
          <a:xfrm flipH="1">
            <a:off x="3396877" y="2758008"/>
            <a:ext cx="1461041" cy="957903"/>
          </a:xfrm>
          <a:prstGeom prst="straightConnector1">
            <a:avLst/>
          </a:prstGeom>
          <a:ln w="57150" cmpd="sng">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1682195" y="3762077"/>
            <a:ext cx="2806882" cy="954107"/>
          </a:xfrm>
          <a:prstGeom prst="rect">
            <a:avLst/>
          </a:prstGeom>
          <a:noFill/>
          <a:ln>
            <a:solidFill>
              <a:schemeClr val="accent5">
                <a:lumMod val="60000"/>
                <a:lumOff val="40000"/>
              </a:schemeClr>
            </a:solidFill>
          </a:ln>
        </p:spPr>
        <p:txBody>
          <a:bodyPr wrap="square" rtlCol="0">
            <a:spAutoFit/>
          </a:bodyPr>
          <a:lstStyle/>
          <a:p>
            <a:r>
              <a:rPr lang="en-US" sz="2800" dirty="0"/>
              <a:t>Reference guided </a:t>
            </a:r>
          </a:p>
          <a:p>
            <a:r>
              <a:rPr lang="en-US" sz="2800" dirty="0"/>
              <a:t>assembly</a:t>
            </a:r>
          </a:p>
        </p:txBody>
      </p:sp>
      <p:sp>
        <p:nvSpPr>
          <p:cNvPr id="30" name="TextBox 29"/>
          <p:cNvSpPr txBox="1"/>
          <p:nvPr/>
        </p:nvSpPr>
        <p:spPr>
          <a:xfrm>
            <a:off x="5192569" y="3762077"/>
            <a:ext cx="2363931" cy="954107"/>
          </a:xfrm>
          <a:prstGeom prst="rect">
            <a:avLst/>
          </a:prstGeom>
          <a:noFill/>
          <a:ln>
            <a:solidFill>
              <a:schemeClr val="accent5">
                <a:lumMod val="60000"/>
                <a:lumOff val="40000"/>
              </a:schemeClr>
            </a:solidFill>
          </a:ln>
        </p:spPr>
        <p:txBody>
          <a:bodyPr wrap="square" rtlCol="0">
            <a:spAutoFit/>
          </a:bodyPr>
          <a:lstStyle/>
          <a:p>
            <a:r>
              <a:rPr lang="en-US" sz="2800" dirty="0"/>
              <a:t>de novo assembly</a:t>
            </a:r>
          </a:p>
        </p:txBody>
      </p:sp>
      <p:cxnSp>
        <p:nvCxnSpPr>
          <p:cNvPr id="32" name="Straight Arrow Connector 31"/>
          <p:cNvCxnSpPr>
            <a:endCxn id="30" idx="0"/>
          </p:cNvCxnSpPr>
          <p:nvPr/>
        </p:nvCxnSpPr>
        <p:spPr>
          <a:xfrm>
            <a:off x="4857918" y="2758008"/>
            <a:ext cx="1516617" cy="1004069"/>
          </a:xfrm>
          <a:prstGeom prst="straightConnector1">
            <a:avLst/>
          </a:prstGeom>
          <a:ln w="57150" cmpd="sng">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1487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a:t>Reference-guided </a:t>
            </a:r>
            <a:r>
              <a:rPr lang="en-US" sz="3200" dirty="0" err="1"/>
              <a:t>transcriptome</a:t>
            </a:r>
            <a:r>
              <a:rPr lang="en-US" sz="3200" dirty="0"/>
              <a:t> assembly</a:t>
            </a:r>
          </a:p>
        </p:txBody>
      </p:sp>
      <p:grpSp>
        <p:nvGrpSpPr>
          <p:cNvPr id="4" name="Group 3"/>
          <p:cNvGrpSpPr/>
          <p:nvPr/>
        </p:nvGrpSpPr>
        <p:grpSpPr>
          <a:xfrm>
            <a:off x="3302147" y="1616684"/>
            <a:ext cx="3041957" cy="0"/>
            <a:chOff x="4135604" y="2476500"/>
            <a:chExt cx="3041957" cy="0"/>
          </a:xfrm>
        </p:grpSpPr>
        <p:cxnSp>
          <p:nvCxnSpPr>
            <p:cNvPr id="5" name="Straight Connector 4"/>
            <p:cNvCxnSpPr/>
            <p:nvPr/>
          </p:nvCxnSpPr>
          <p:spPr>
            <a:xfrm>
              <a:off x="4135604" y="24765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759568" y="2476500"/>
              <a:ext cx="431526"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270500" y="2476500"/>
              <a:ext cx="640082"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942332" y="2476500"/>
              <a:ext cx="611264"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631461" y="24765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3097839" y="2234556"/>
            <a:ext cx="2870507" cy="0"/>
            <a:chOff x="4205454" y="2578100"/>
            <a:chExt cx="2870507" cy="0"/>
          </a:xfrm>
        </p:grpSpPr>
        <p:cxnSp>
          <p:nvCxnSpPr>
            <p:cNvPr id="11" name="Straight Connector 10"/>
            <p:cNvCxnSpPr/>
            <p:nvPr/>
          </p:nvCxnSpPr>
          <p:spPr>
            <a:xfrm>
              <a:off x="4205454"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797668"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396232"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001146"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599711" y="2578100"/>
              <a:ext cx="47625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3268180" y="2028598"/>
            <a:ext cx="2734133" cy="0"/>
            <a:chOff x="4318091" y="2673350"/>
            <a:chExt cx="2734133" cy="0"/>
          </a:xfrm>
        </p:grpSpPr>
        <p:cxnSp>
          <p:nvCxnSpPr>
            <p:cNvPr id="17" name="Straight Connector 16"/>
            <p:cNvCxnSpPr/>
            <p:nvPr/>
          </p:nvCxnSpPr>
          <p:spPr>
            <a:xfrm>
              <a:off x="4318091" y="267335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903955" y="267335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508869" y="267335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101083" y="2673350"/>
              <a:ext cx="452513"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599711" y="2673350"/>
              <a:ext cx="452513"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643939" y="1822641"/>
            <a:ext cx="2420345" cy="0"/>
            <a:chOff x="4501155" y="2920417"/>
            <a:chExt cx="2420345" cy="0"/>
          </a:xfrm>
        </p:grpSpPr>
        <p:cxnSp>
          <p:nvCxnSpPr>
            <p:cNvPr id="23" name="Straight Connector 22"/>
            <p:cNvCxnSpPr/>
            <p:nvPr/>
          </p:nvCxnSpPr>
          <p:spPr>
            <a:xfrm>
              <a:off x="4501155" y="292041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087019" y="292041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691933" y="292041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284147" y="2920417"/>
              <a:ext cx="637353"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27" name="TextBox 26"/>
          <p:cNvSpPr txBox="1"/>
          <p:nvPr/>
        </p:nvSpPr>
        <p:spPr>
          <a:xfrm>
            <a:off x="1519785" y="1480313"/>
            <a:ext cx="1256434" cy="830997"/>
          </a:xfrm>
          <a:prstGeom prst="rect">
            <a:avLst/>
          </a:prstGeom>
          <a:noFill/>
        </p:spPr>
        <p:txBody>
          <a:bodyPr wrap="none" rtlCol="0">
            <a:spAutoFit/>
          </a:bodyPr>
          <a:lstStyle/>
          <a:p>
            <a:r>
              <a:rPr lang="en-US" sz="2400" dirty="0"/>
              <a:t>RNA-seq</a:t>
            </a:r>
          </a:p>
          <a:p>
            <a:r>
              <a:rPr lang="en-US" sz="2400" dirty="0"/>
              <a:t>reads</a:t>
            </a:r>
          </a:p>
        </p:txBody>
      </p:sp>
      <p:cxnSp>
        <p:nvCxnSpPr>
          <p:cNvPr id="36" name="Straight Arrow Connector 35"/>
          <p:cNvCxnSpPr/>
          <p:nvPr/>
        </p:nvCxnSpPr>
        <p:spPr>
          <a:xfrm>
            <a:off x="4558880" y="2419264"/>
            <a:ext cx="0" cy="679536"/>
          </a:xfrm>
          <a:prstGeom prst="straightConnector1">
            <a:avLst/>
          </a:prstGeom>
          <a:ln w="57150" cmpd="sng">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1519786" y="3146335"/>
            <a:ext cx="6087514" cy="1384995"/>
          </a:xfrm>
          <a:prstGeom prst="rect">
            <a:avLst/>
          </a:prstGeom>
          <a:noFill/>
          <a:ln>
            <a:solidFill>
              <a:schemeClr val="accent5">
                <a:lumMod val="60000"/>
                <a:lumOff val="40000"/>
              </a:schemeClr>
            </a:solidFill>
          </a:ln>
        </p:spPr>
        <p:txBody>
          <a:bodyPr wrap="square" rtlCol="0">
            <a:spAutoFit/>
          </a:bodyPr>
          <a:lstStyle/>
          <a:p>
            <a:r>
              <a:rPr lang="en-US" sz="2800" dirty="0"/>
              <a:t>Reference guided assembly (Cufflinks)</a:t>
            </a:r>
          </a:p>
          <a:p>
            <a:r>
              <a:rPr lang="en-US" sz="2800" dirty="0"/>
              <a:t>1. alignment to the reference genome</a:t>
            </a:r>
          </a:p>
          <a:p>
            <a:r>
              <a:rPr lang="en-US" sz="2800" dirty="0"/>
              <a:t>2. assembly based on alignments</a:t>
            </a:r>
          </a:p>
        </p:txBody>
      </p:sp>
      <p:sp>
        <p:nvSpPr>
          <p:cNvPr id="59" name="TextBox 58"/>
          <p:cNvSpPr txBox="1"/>
          <p:nvPr/>
        </p:nvSpPr>
        <p:spPr>
          <a:xfrm>
            <a:off x="557982" y="4986866"/>
            <a:ext cx="8069549" cy="1384995"/>
          </a:xfrm>
          <a:prstGeom prst="rect">
            <a:avLst/>
          </a:prstGeom>
          <a:noFill/>
        </p:spPr>
        <p:txBody>
          <a:bodyPr wrap="square" rtlCol="0">
            <a:spAutoFit/>
          </a:bodyPr>
          <a:lstStyle/>
          <a:p>
            <a:r>
              <a:rPr lang="en-US" sz="2800" dirty="0">
                <a:solidFill>
                  <a:srgbClr val="FF0000"/>
                </a:solidFill>
              </a:rPr>
              <a:t>Question</a:t>
            </a:r>
            <a:r>
              <a:rPr lang="en-US" sz="2800" dirty="0"/>
              <a:t>: Using a genome as the reference, what difference between RNA-seq alignments and DNA-seq alignments?</a:t>
            </a:r>
          </a:p>
        </p:txBody>
      </p:sp>
    </p:spTree>
    <p:extLst>
      <p:ext uri="{BB962C8B-B14F-4D97-AF65-F5344CB8AC3E}">
        <p14:creationId xmlns:p14="http://schemas.microsoft.com/office/powerpoint/2010/main" val="1552695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DF976-44C9-7E31-122E-F42385C935F9}"/>
              </a:ext>
            </a:extLst>
          </p:cNvPr>
          <p:cNvSpPr>
            <a:spLocks noGrp="1"/>
          </p:cNvSpPr>
          <p:nvPr>
            <p:ph type="title"/>
          </p:nvPr>
        </p:nvSpPr>
        <p:spPr/>
        <p:txBody>
          <a:bodyPr/>
          <a:lstStyle/>
          <a:p>
            <a:r>
              <a:rPr lang="en-US" dirty="0"/>
              <a:t>Schedule</a:t>
            </a:r>
          </a:p>
        </p:txBody>
      </p:sp>
      <p:sp>
        <p:nvSpPr>
          <p:cNvPr id="3" name="Content Placeholder 2">
            <a:extLst>
              <a:ext uri="{FF2B5EF4-FFF2-40B4-BE49-F238E27FC236}">
                <a16:creationId xmlns:a16="http://schemas.microsoft.com/office/drawing/2014/main" id="{DDFD3109-F9CB-3056-755C-3CF9B5D08B9B}"/>
              </a:ext>
            </a:extLst>
          </p:cNvPr>
          <p:cNvSpPr>
            <a:spLocks noGrp="1"/>
          </p:cNvSpPr>
          <p:nvPr>
            <p:ph idx="1"/>
          </p:nvPr>
        </p:nvSpPr>
        <p:spPr/>
        <p:txBody>
          <a:bodyPr/>
          <a:lstStyle/>
          <a:p>
            <a:r>
              <a:rPr lang="en-US" dirty="0"/>
              <a:t>Presentation</a:t>
            </a:r>
          </a:p>
          <a:p>
            <a:pPr marL="0" indent="0">
              <a:buNone/>
            </a:pPr>
            <a:r>
              <a:rPr lang="en-US" dirty="0"/>
              <a:t>May 2</a:t>
            </a:r>
            <a:r>
              <a:rPr lang="en-US" baseline="30000" dirty="0"/>
              <a:t>nd</a:t>
            </a:r>
            <a:r>
              <a:rPr lang="en-US" dirty="0"/>
              <a:t>  (3)</a:t>
            </a:r>
          </a:p>
          <a:p>
            <a:pPr marL="0" indent="0">
              <a:buNone/>
            </a:pPr>
            <a:r>
              <a:rPr lang="en-US" dirty="0"/>
              <a:t>May 4</a:t>
            </a:r>
            <a:r>
              <a:rPr lang="en-US" baseline="30000" dirty="0"/>
              <a:t>th</a:t>
            </a:r>
            <a:r>
              <a:rPr lang="en-US" dirty="0"/>
              <a:t> (3 morning and 6 afternoon)</a:t>
            </a:r>
          </a:p>
          <a:p>
            <a:pPr marL="0" indent="0">
              <a:buNone/>
            </a:pPr>
            <a:endParaRPr lang="en-US" dirty="0"/>
          </a:p>
          <a:p>
            <a:r>
              <a:rPr lang="en-US" dirty="0"/>
              <a:t>Final exam</a:t>
            </a:r>
          </a:p>
          <a:p>
            <a:pPr marL="0" indent="0">
              <a:buNone/>
            </a:pPr>
            <a:r>
              <a:rPr lang="en-US" dirty="0"/>
              <a:t>May 11</a:t>
            </a:r>
            <a:r>
              <a:rPr lang="en-US" baseline="30000" dirty="0"/>
              <a:t>th</a:t>
            </a:r>
            <a:r>
              <a:rPr lang="en-US" dirty="0"/>
              <a:t> 9:30 am – 12:00pm</a:t>
            </a:r>
          </a:p>
        </p:txBody>
      </p:sp>
    </p:spTree>
    <p:extLst>
      <p:ext uri="{BB962C8B-B14F-4D97-AF65-F5344CB8AC3E}">
        <p14:creationId xmlns:p14="http://schemas.microsoft.com/office/powerpoint/2010/main" val="1479778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16-04-18 09.37.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9" y="2615611"/>
            <a:ext cx="7886701" cy="3754398"/>
          </a:xfrm>
          <a:prstGeom prst="rect">
            <a:avLst/>
          </a:prstGeom>
        </p:spPr>
      </p:pic>
      <p:sp>
        <p:nvSpPr>
          <p:cNvPr id="4" name="TextBox 3"/>
          <p:cNvSpPr txBox="1"/>
          <p:nvPr/>
        </p:nvSpPr>
        <p:spPr>
          <a:xfrm>
            <a:off x="627219" y="6401865"/>
            <a:ext cx="2798588" cy="276999"/>
          </a:xfrm>
          <a:prstGeom prst="rect">
            <a:avLst/>
          </a:prstGeom>
          <a:noFill/>
        </p:spPr>
        <p:txBody>
          <a:bodyPr wrap="none" rtlCol="0">
            <a:spAutoFit/>
          </a:bodyPr>
          <a:lstStyle/>
          <a:p>
            <a:r>
              <a:rPr lang="en-US" sz="1200" dirty="0"/>
              <a:t>Nature Biotechnology 28, 511–515 (2010)</a:t>
            </a:r>
          </a:p>
        </p:txBody>
      </p:sp>
      <p:sp>
        <p:nvSpPr>
          <p:cNvPr id="7" name="Title 6"/>
          <p:cNvSpPr>
            <a:spLocks noGrp="1"/>
          </p:cNvSpPr>
          <p:nvPr>
            <p:ph type="title" idx="4294967295"/>
          </p:nvPr>
        </p:nvSpPr>
        <p:spPr>
          <a:xfrm>
            <a:off x="457200" y="274638"/>
            <a:ext cx="8229600" cy="762001"/>
          </a:xfrm>
        </p:spPr>
        <p:txBody>
          <a:bodyPr>
            <a:normAutofit/>
          </a:bodyPr>
          <a:lstStyle/>
          <a:p>
            <a:r>
              <a:rPr lang="en-US" sz="3200" dirty="0"/>
              <a:t>Cufflinks - spliced alignments </a:t>
            </a:r>
          </a:p>
        </p:txBody>
      </p:sp>
      <p:grpSp>
        <p:nvGrpSpPr>
          <p:cNvPr id="2" name="Group 1"/>
          <p:cNvGrpSpPr/>
          <p:nvPr/>
        </p:nvGrpSpPr>
        <p:grpSpPr>
          <a:xfrm>
            <a:off x="2016107" y="1299902"/>
            <a:ext cx="4828269" cy="1008663"/>
            <a:chOff x="4236629" y="982138"/>
            <a:chExt cx="4828269" cy="1008663"/>
          </a:xfrm>
        </p:grpSpPr>
        <p:sp>
          <p:nvSpPr>
            <p:cNvPr id="5" name="Rectangle 4"/>
            <p:cNvSpPr/>
            <p:nvPr/>
          </p:nvSpPr>
          <p:spPr>
            <a:xfrm flipV="1">
              <a:off x="4236629" y="1859386"/>
              <a:ext cx="1083734" cy="129681"/>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5320363" y="1859385"/>
              <a:ext cx="651933" cy="129682"/>
            </a:xfrm>
            <a:prstGeom prst="rect">
              <a:avLst/>
            </a:prstGeom>
            <a:solidFill>
              <a:schemeClr val="tx1">
                <a:lumMod val="65000"/>
                <a:lumOff val="3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5972296" y="1859453"/>
              <a:ext cx="711200" cy="131348"/>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flipV="1">
              <a:off x="6683496" y="1859503"/>
              <a:ext cx="431800" cy="129446"/>
            </a:xfrm>
            <a:prstGeom prst="rect">
              <a:avLst/>
            </a:prstGeom>
            <a:solidFill>
              <a:schemeClr val="tx1">
                <a:lumMod val="65000"/>
                <a:lumOff val="3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flipV="1">
              <a:off x="7115296" y="1859384"/>
              <a:ext cx="558801" cy="1270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flipV="1">
              <a:off x="8105897" y="1859452"/>
              <a:ext cx="711200" cy="129571"/>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V="1">
              <a:off x="7674097" y="1859503"/>
              <a:ext cx="431800" cy="129446"/>
            </a:xfrm>
            <a:prstGeom prst="rect">
              <a:avLst/>
            </a:prstGeom>
            <a:solidFill>
              <a:schemeClr val="tx1">
                <a:lumMod val="65000"/>
                <a:lumOff val="3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5426196" y="1416050"/>
              <a:ext cx="566307"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Parallelogram 14"/>
            <p:cNvSpPr/>
            <p:nvPr/>
          </p:nvSpPr>
          <p:spPr>
            <a:xfrm>
              <a:off x="5018341" y="1466850"/>
              <a:ext cx="701222" cy="367229"/>
            </a:xfrm>
            <a:prstGeom prst="parallelogram">
              <a:avLst>
                <a:gd name="adj" fmla="val 110854"/>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Parallelogram 15"/>
            <p:cNvSpPr/>
            <p:nvPr/>
          </p:nvSpPr>
          <p:spPr>
            <a:xfrm flipH="1">
              <a:off x="5719561" y="1466850"/>
              <a:ext cx="549610" cy="367229"/>
            </a:xfrm>
            <a:prstGeom prst="parallelogram">
              <a:avLst>
                <a:gd name="adj" fmla="val 72812"/>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056442" y="982138"/>
              <a:ext cx="3008456" cy="830997"/>
            </a:xfrm>
            <a:prstGeom prst="rect">
              <a:avLst/>
            </a:prstGeom>
            <a:noFill/>
          </p:spPr>
          <p:txBody>
            <a:bodyPr wrap="none" rtlCol="0">
              <a:spAutoFit/>
            </a:bodyPr>
            <a:lstStyle/>
            <a:p>
              <a:r>
                <a:rPr lang="en-US" sz="2400" dirty="0"/>
                <a:t>split read</a:t>
              </a:r>
            </a:p>
            <a:p>
              <a:r>
                <a:rPr lang="en-US" sz="2400" dirty="0"/>
                <a:t>(Intron-spanning read)</a:t>
              </a:r>
            </a:p>
          </p:txBody>
        </p:sp>
      </p:grpSp>
    </p:spTree>
    <p:extLst>
      <p:ext uri="{BB962C8B-B14F-4D97-AF65-F5344CB8AC3E}">
        <p14:creationId xmlns:p14="http://schemas.microsoft.com/office/powerpoint/2010/main" val="27373160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37644" y="6171502"/>
            <a:ext cx="3249155" cy="307777"/>
          </a:xfrm>
          <a:prstGeom prst="rect">
            <a:avLst/>
          </a:prstGeom>
          <a:noFill/>
        </p:spPr>
        <p:txBody>
          <a:bodyPr wrap="square" rtlCol="0">
            <a:spAutoFit/>
          </a:bodyPr>
          <a:lstStyle/>
          <a:p>
            <a:r>
              <a:rPr lang="en-US" sz="1400" dirty="0"/>
              <a:t>Nature Biotechnology 28, 511–515 (2010)</a:t>
            </a:r>
          </a:p>
        </p:txBody>
      </p:sp>
      <p:sp>
        <p:nvSpPr>
          <p:cNvPr id="4" name="TextBox 3"/>
          <p:cNvSpPr txBox="1"/>
          <p:nvPr/>
        </p:nvSpPr>
        <p:spPr>
          <a:xfrm>
            <a:off x="4279898" y="1349255"/>
            <a:ext cx="4559301" cy="3785652"/>
          </a:xfrm>
          <a:prstGeom prst="rect">
            <a:avLst/>
          </a:prstGeom>
          <a:noFill/>
        </p:spPr>
        <p:txBody>
          <a:bodyPr wrap="square" rtlCol="0">
            <a:spAutoFit/>
          </a:bodyPr>
          <a:lstStyle/>
          <a:p>
            <a:r>
              <a:rPr lang="en-US" sz="2400" b="1" dirty="0">
                <a:solidFill>
                  <a:srgbClr val="17375E"/>
                </a:solidFill>
              </a:rPr>
              <a:t>Overlapping graph </a:t>
            </a:r>
            <a:r>
              <a:rPr lang="en-US" sz="2400" dirty="0"/>
              <a:t>is made up with compatible fragments (nodes) and alignments overlap in the genome</a:t>
            </a:r>
          </a:p>
          <a:p>
            <a:endParaRPr lang="en-US" sz="2400" dirty="0"/>
          </a:p>
          <a:p>
            <a:r>
              <a:rPr lang="en-US" sz="2400" b="1" dirty="0">
                <a:solidFill>
                  <a:schemeClr val="tx2">
                    <a:lumMod val="75000"/>
                  </a:schemeClr>
                </a:solidFill>
              </a:rPr>
              <a:t>Incompatible fragments </a:t>
            </a:r>
            <a:r>
              <a:rPr lang="en-US" sz="2400" dirty="0"/>
              <a:t>are fragments originated from distinct spliced mRNA isoforms </a:t>
            </a:r>
          </a:p>
          <a:p>
            <a:endParaRPr lang="en-US" sz="2400" dirty="0"/>
          </a:p>
          <a:p>
            <a:r>
              <a:rPr lang="en-US" sz="2400" dirty="0"/>
              <a:t>Isoforms are assembled from the overlap graph</a:t>
            </a:r>
          </a:p>
        </p:txBody>
      </p:sp>
      <p:pic>
        <p:nvPicPr>
          <p:cNvPr id="6" name="Picture 5" descr="Screenshot 2016-04-18 13.34.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1" y="101600"/>
            <a:ext cx="3633514" cy="6692900"/>
          </a:xfrm>
          <a:prstGeom prst="rect">
            <a:avLst/>
          </a:prstGeom>
        </p:spPr>
      </p:pic>
      <p:sp>
        <p:nvSpPr>
          <p:cNvPr id="7" name="Title 6"/>
          <p:cNvSpPr>
            <a:spLocks noGrp="1"/>
          </p:cNvSpPr>
          <p:nvPr>
            <p:ph type="title" idx="4294967295"/>
          </p:nvPr>
        </p:nvSpPr>
        <p:spPr>
          <a:xfrm>
            <a:off x="4737100" y="274638"/>
            <a:ext cx="3949699" cy="690562"/>
          </a:xfrm>
        </p:spPr>
        <p:txBody>
          <a:bodyPr>
            <a:normAutofit/>
          </a:bodyPr>
          <a:lstStyle/>
          <a:p>
            <a:r>
              <a:rPr lang="en-US" sz="3200" dirty="0"/>
              <a:t>Cufflinks -</a:t>
            </a:r>
            <a:r>
              <a:rPr lang="en-US" sz="3200" baseline="0" dirty="0"/>
              <a:t> assembly</a:t>
            </a:r>
            <a:endParaRPr lang="en-US" sz="3200" dirty="0"/>
          </a:p>
        </p:txBody>
      </p:sp>
    </p:spTree>
    <p:extLst>
      <p:ext uri="{BB962C8B-B14F-4D97-AF65-F5344CB8AC3E}">
        <p14:creationId xmlns:p14="http://schemas.microsoft.com/office/powerpoint/2010/main" val="963792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57200" y="122241"/>
            <a:ext cx="8229600" cy="572029"/>
          </a:xfrm>
        </p:spPr>
        <p:txBody>
          <a:bodyPr>
            <a:normAutofit fontScale="90000"/>
          </a:bodyPr>
          <a:lstStyle/>
          <a:p>
            <a:r>
              <a:rPr lang="en-US" sz="3200" dirty="0" err="1"/>
              <a:t>StringTie</a:t>
            </a:r>
            <a:endParaRPr lang="en-US" sz="3200" dirty="0"/>
          </a:p>
        </p:txBody>
      </p:sp>
      <p:sp>
        <p:nvSpPr>
          <p:cNvPr id="5" name="TextBox 4"/>
          <p:cNvSpPr txBox="1"/>
          <p:nvPr/>
        </p:nvSpPr>
        <p:spPr>
          <a:xfrm>
            <a:off x="355599" y="5529124"/>
            <a:ext cx="8398933" cy="1200328"/>
          </a:xfrm>
          <a:prstGeom prst="rect">
            <a:avLst/>
          </a:prstGeom>
          <a:noFill/>
        </p:spPr>
        <p:txBody>
          <a:bodyPr wrap="square" rtlCol="0">
            <a:spAutoFit/>
          </a:bodyPr>
          <a:lstStyle/>
          <a:p>
            <a:r>
              <a:rPr lang="en-US" sz="2400" dirty="0" err="1"/>
              <a:t>StringTie</a:t>
            </a:r>
            <a:r>
              <a:rPr lang="en-US" sz="2400" dirty="0"/>
              <a:t> produces more complete and accurate reconstructions of genes and better estimates of expression levels, compared with Cufflinks, </a:t>
            </a:r>
            <a:r>
              <a:rPr lang="en-US" sz="2400" dirty="0" err="1"/>
              <a:t>IsoLasso</a:t>
            </a:r>
            <a:r>
              <a:rPr lang="en-US" sz="2400" dirty="0"/>
              <a:t>, Scripture and </a:t>
            </a:r>
            <a:r>
              <a:rPr lang="en-US" sz="2400" dirty="0" err="1"/>
              <a:t>Traph</a:t>
            </a:r>
            <a:r>
              <a:rPr lang="en-US" sz="2400" dirty="0"/>
              <a:t>. </a:t>
            </a:r>
          </a:p>
        </p:txBody>
      </p:sp>
      <p:pic>
        <p:nvPicPr>
          <p:cNvPr id="6" name="Picture 5" descr="Screenshot 2019-04-17 22.28.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532" y="694270"/>
            <a:ext cx="7484532" cy="4833603"/>
          </a:xfrm>
          <a:prstGeom prst="rect">
            <a:avLst/>
          </a:prstGeom>
        </p:spPr>
      </p:pic>
    </p:spTree>
    <p:extLst>
      <p:ext uri="{BB962C8B-B14F-4D97-AF65-F5344CB8AC3E}">
        <p14:creationId xmlns:p14="http://schemas.microsoft.com/office/powerpoint/2010/main" val="33049509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728662"/>
          </a:xfrm>
        </p:spPr>
        <p:txBody>
          <a:bodyPr>
            <a:normAutofit/>
          </a:bodyPr>
          <a:lstStyle/>
          <a:p>
            <a:r>
              <a:rPr lang="en-US" sz="2800" dirty="0"/>
              <a:t>Pros and cons of reference-guided assembly</a:t>
            </a:r>
            <a:r>
              <a:rPr lang="en-US" sz="2800" baseline="0" dirty="0"/>
              <a:t> </a:t>
            </a:r>
            <a:endParaRPr lang="en-US" sz="2800" dirty="0"/>
          </a:p>
        </p:txBody>
      </p:sp>
      <p:sp>
        <p:nvSpPr>
          <p:cNvPr id="3" name="TextBox 2"/>
          <p:cNvSpPr txBox="1"/>
          <p:nvPr/>
        </p:nvSpPr>
        <p:spPr>
          <a:xfrm>
            <a:off x="660401" y="1498600"/>
            <a:ext cx="8026399" cy="4154983"/>
          </a:xfrm>
          <a:prstGeom prst="rect">
            <a:avLst/>
          </a:prstGeom>
          <a:noFill/>
        </p:spPr>
        <p:txBody>
          <a:bodyPr wrap="square" rtlCol="0">
            <a:spAutoFit/>
          </a:bodyPr>
          <a:lstStyle/>
          <a:p>
            <a:r>
              <a:rPr lang="en-US" sz="2400" dirty="0"/>
              <a:t>Theoretically, reference-guided assembly promises </a:t>
            </a:r>
            <a:r>
              <a:rPr lang="en-US" sz="2400" b="1" dirty="0">
                <a:solidFill>
                  <a:schemeClr val="tx2">
                    <a:lumMod val="75000"/>
                  </a:schemeClr>
                </a:solidFill>
              </a:rPr>
              <a:t>maximum sensitivity</a:t>
            </a:r>
          </a:p>
          <a:p>
            <a:endParaRPr lang="en-US" sz="2400" dirty="0"/>
          </a:p>
          <a:p>
            <a:r>
              <a:rPr lang="en-US" sz="2400" dirty="0"/>
              <a:t>The quality of assembly is </a:t>
            </a:r>
            <a:r>
              <a:rPr lang="en-US" sz="2400" b="1" dirty="0">
                <a:solidFill>
                  <a:schemeClr val="tx2">
                    <a:lumMod val="75000"/>
                  </a:schemeClr>
                </a:solidFill>
              </a:rPr>
              <a:t>depended on </a:t>
            </a:r>
            <a:r>
              <a:rPr lang="en-US" sz="2400" b="1" dirty="0">
                <a:solidFill>
                  <a:srgbClr val="FF0000"/>
                </a:solidFill>
              </a:rPr>
              <a:t>the accuracy of read-to-reference alignments</a:t>
            </a:r>
            <a:r>
              <a:rPr lang="en-US" sz="2400" dirty="0"/>
              <a:t>,  which are complicated by splicing, sequencing errors and the lack or incompleteness of many reference genomes</a:t>
            </a:r>
          </a:p>
          <a:p>
            <a:endParaRPr lang="en-US" sz="2400" dirty="0"/>
          </a:p>
          <a:p>
            <a:r>
              <a:rPr lang="en-US" sz="2400" dirty="0"/>
              <a:t>Alignments are even more complicated when </a:t>
            </a:r>
            <a:r>
              <a:rPr lang="en-US" sz="2400" b="1" dirty="0">
                <a:solidFill>
                  <a:schemeClr val="tx2">
                    <a:lumMod val="75000"/>
                  </a:schemeClr>
                </a:solidFill>
              </a:rPr>
              <a:t>the species used to construct a reference genome is </a:t>
            </a:r>
            <a:r>
              <a:rPr lang="en-US" sz="2400" b="1" dirty="0">
                <a:solidFill>
                  <a:srgbClr val="FF0000"/>
                </a:solidFill>
              </a:rPr>
              <a:t>distant</a:t>
            </a:r>
            <a:r>
              <a:rPr lang="en-US" sz="2400" b="1" dirty="0">
                <a:solidFill>
                  <a:schemeClr val="tx2">
                    <a:lumMod val="75000"/>
                  </a:schemeClr>
                </a:solidFill>
              </a:rPr>
              <a:t> from the species </a:t>
            </a:r>
            <a:r>
              <a:rPr lang="en-US" sz="2400" dirty="0"/>
              <a:t>that is used for constructing a reference genome</a:t>
            </a:r>
          </a:p>
        </p:txBody>
      </p:sp>
    </p:spTree>
    <p:extLst>
      <p:ext uri="{BB962C8B-B14F-4D97-AF65-F5344CB8AC3E}">
        <p14:creationId xmlns:p14="http://schemas.microsoft.com/office/powerpoint/2010/main" val="3280089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i="0" dirty="0"/>
              <a:t>De novo </a:t>
            </a:r>
            <a:r>
              <a:rPr lang="en-US" sz="3200" dirty="0"/>
              <a:t>assembly</a:t>
            </a:r>
          </a:p>
        </p:txBody>
      </p:sp>
      <p:sp>
        <p:nvSpPr>
          <p:cNvPr id="3" name="Content Placeholder 2"/>
          <p:cNvSpPr>
            <a:spLocks noGrp="1"/>
          </p:cNvSpPr>
          <p:nvPr>
            <p:ph idx="1"/>
          </p:nvPr>
        </p:nvSpPr>
        <p:spPr>
          <a:xfrm>
            <a:off x="457200" y="1651001"/>
            <a:ext cx="8229600" cy="888999"/>
          </a:xfrm>
        </p:spPr>
        <p:txBody>
          <a:bodyPr>
            <a:normAutofit/>
          </a:bodyPr>
          <a:lstStyle/>
          <a:p>
            <a:pPr marL="0" indent="0">
              <a:buNone/>
            </a:pPr>
            <a:r>
              <a:rPr lang="en-US" sz="2400" b="1" i="1" dirty="0">
                <a:solidFill>
                  <a:schemeClr val="tx2">
                    <a:lumMod val="75000"/>
                  </a:schemeClr>
                </a:solidFill>
              </a:rPr>
              <a:t>De novo </a:t>
            </a:r>
            <a:r>
              <a:rPr lang="en-US" sz="2400" b="1" dirty="0" err="1">
                <a:solidFill>
                  <a:schemeClr val="tx2">
                    <a:lumMod val="75000"/>
                  </a:schemeClr>
                </a:solidFill>
              </a:rPr>
              <a:t>transcriptome</a:t>
            </a:r>
            <a:r>
              <a:rPr lang="en-US" sz="2400" b="1" dirty="0">
                <a:solidFill>
                  <a:schemeClr val="tx2">
                    <a:lumMod val="75000"/>
                  </a:schemeClr>
                </a:solidFill>
              </a:rPr>
              <a:t> assembly </a:t>
            </a:r>
            <a:r>
              <a:rPr lang="en-US" sz="2400" dirty="0"/>
              <a:t>is to perform an assembly from scratch, which does not rely on read-reference alignments.</a:t>
            </a:r>
          </a:p>
        </p:txBody>
      </p:sp>
      <p:sp>
        <p:nvSpPr>
          <p:cNvPr id="4" name="TextBox 3"/>
          <p:cNvSpPr txBox="1"/>
          <p:nvPr/>
        </p:nvSpPr>
        <p:spPr>
          <a:xfrm>
            <a:off x="723900" y="3568700"/>
            <a:ext cx="7747000" cy="1815882"/>
          </a:xfrm>
          <a:prstGeom prst="rect">
            <a:avLst/>
          </a:prstGeom>
          <a:noFill/>
        </p:spPr>
        <p:txBody>
          <a:bodyPr wrap="square" rtlCol="0">
            <a:spAutoFit/>
          </a:bodyPr>
          <a:lstStyle/>
          <a:p>
            <a:r>
              <a:rPr lang="en-US" sz="2800" i="1" dirty="0">
                <a:solidFill>
                  <a:srgbClr val="008000"/>
                </a:solidFill>
              </a:rPr>
              <a:t>De novo </a:t>
            </a:r>
            <a:r>
              <a:rPr lang="en-US" sz="2800" dirty="0">
                <a:solidFill>
                  <a:srgbClr val="008000"/>
                </a:solidFill>
              </a:rPr>
              <a:t>transcriptome assembly is important when the genomic sequence is not available, gapped, highly fragmented, or substantially different with the reference genome.</a:t>
            </a:r>
          </a:p>
        </p:txBody>
      </p:sp>
    </p:spTree>
    <p:extLst>
      <p:ext uri="{BB962C8B-B14F-4D97-AF65-F5344CB8AC3E}">
        <p14:creationId xmlns:p14="http://schemas.microsoft.com/office/powerpoint/2010/main" val="4024702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2288"/>
          </a:xfrm>
        </p:spPr>
        <p:txBody>
          <a:bodyPr>
            <a:noAutofit/>
          </a:bodyPr>
          <a:lstStyle/>
          <a:p>
            <a:r>
              <a:rPr lang="en-US" sz="3200" dirty="0"/>
              <a:t>Trinity</a:t>
            </a:r>
          </a:p>
        </p:txBody>
      </p:sp>
      <p:sp>
        <p:nvSpPr>
          <p:cNvPr id="4" name="Rectangle 3"/>
          <p:cNvSpPr/>
          <p:nvPr/>
        </p:nvSpPr>
        <p:spPr>
          <a:xfrm>
            <a:off x="317474" y="2971829"/>
            <a:ext cx="8699526" cy="3108543"/>
          </a:xfrm>
          <a:prstGeom prst="rect">
            <a:avLst/>
          </a:prstGeom>
        </p:spPr>
        <p:txBody>
          <a:bodyPr wrap="square">
            <a:spAutoFit/>
          </a:bodyPr>
          <a:lstStyle/>
          <a:p>
            <a:r>
              <a:rPr lang="en-US" sz="2800" dirty="0">
                <a:solidFill>
                  <a:schemeClr val="tx1">
                    <a:lumMod val="65000"/>
                    <a:lumOff val="35000"/>
                  </a:schemeClr>
                </a:solidFill>
              </a:rPr>
              <a:t>step 1: </a:t>
            </a:r>
            <a:r>
              <a:rPr lang="en-US" sz="2800" i="1" dirty="0">
                <a:solidFill>
                  <a:schemeClr val="tx1">
                    <a:lumMod val="65000"/>
                    <a:lumOff val="35000"/>
                  </a:schemeClr>
                </a:solidFill>
              </a:rPr>
              <a:t>Inchworm</a:t>
            </a:r>
            <a:r>
              <a:rPr lang="en-US" sz="2800" dirty="0">
                <a:solidFill>
                  <a:schemeClr val="tx1">
                    <a:lumMod val="65000"/>
                    <a:lumOff val="35000"/>
                  </a:schemeClr>
                </a:solidFill>
              </a:rPr>
              <a:t> assembles reads into unique sequences of transcripts (</a:t>
            </a:r>
            <a:r>
              <a:rPr lang="en-US" sz="2800" b="1" dirty="0">
                <a:solidFill>
                  <a:srgbClr val="FF0000"/>
                </a:solidFill>
              </a:rPr>
              <a:t>reads</a:t>
            </a:r>
            <a:r>
              <a:rPr lang="en-US" sz="2800" b="1" dirty="0">
                <a:solidFill>
                  <a:schemeClr val="tx1">
                    <a:lumMod val="65000"/>
                    <a:lumOff val="35000"/>
                  </a:schemeClr>
                </a:solidFill>
              </a:rPr>
              <a:t> to contigs</a:t>
            </a:r>
            <a:r>
              <a:rPr lang="en-US" sz="2800" dirty="0">
                <a:solidFill>
                  <a:schemeClr val="tx1">
                    <a:lumMod val="65000"/>
                    <a:lumOff val="35000"/>
                  </a:schemeClr>
                </a:solidFill>
              </a:rPr>
              <a:t>)</a:t>
            </a:r>
          </a:p>
          <a:p>
            <a:r>
              <a:rPr lang="en-US" sz="2800" dirty="0">
                <a:solidFill>
                  <a:schemeClr val="tx1">
                    <a:lumMod val="65000"/>
                    <a:lumOff val="35000"/>
                  </a:schemeClr>
                </a:solidFill>
              </a:rPr>
              <a:t>step 2: </a:t>
            </a:r>
            <a:r>
              <a:rPr lang="en-US" sz="2800" i="1" dirty="0">
                <a:solidFill>
                  <a:schemeClr val="tx1">
                    <a:lumMod val="65000"/>
                    <a:lumOff val="35000"/>
                  </a:schemeClr>
                </a:solidFill>
              </a:rPr>
              <a:t>Chrysalis</a:t>
            </a:r>
            <a:r>
              <a:rPr lang="en-US" sz="2800" dirty="0">
                <a:solidFill>
                  <a:schemeClr val="tx1">
                    <a:lumMod val="65000"/>
                    <a:lumOff val="35000"/>
                  </a:schemeClr>
                </a:solidFill>
              </a:rPr>
              <a:t> clusters related contigs (</a:t>
            </a:r>
            <a:r>
              <a:rPr lang="en-US" sz="2800" b="1" dirty="0">
                <a:solidFill>
                  <a:schemeClr val="tx1">
                    <a:lumMod val="65000"/>
                    <a:lumOff val="35000"/>
                  </a:schemeClr>
                </a:solidFill>
              </a:rPr>
              <a:t>contigs to clusters</a:t>
            </a:r>
            <a:r>
              <a:rPr lang="en-US" sz="2800" dirty="0">
                <a:solidFill>
                  <a:schemeClr val="tx1">
                    <a:lumMod val="65000"/>
                    <a:lumOff val="35000"/>
                  </a:schemeClr>
                </a:solidFill>
              </a:rPr>
              <a:t>)</a:t>
            </a:r>
          </a:p>
          <a:p>
            <a:r>
              <a:rPr lang="en-US" sz="2800" dirty="0">
                <a:solidFill>
                  <a:schemeClr val="tx1">
                    <a:lumMod val="65000"/>
                    <a:lumOff val="35000"/>
                  </a:schemeClr>
                </a:solidFill>
              </a:rPr>
              <a:t>step 3: </a:t>
            </a:r>
            <a:r>
              <a:rPr lang="en-US" sz="2800" i="1" dirty="0">
                <a:solidFill>
                  <a:schemeClr val="tx1">
                    <a:lumMod val="65000"/>
                    <a:lumOff val="35000"/>
                  </a:schemeClr>
                </a:solidFill>
              </a:rPr>
              <a:t>Butterfly</a:t>
            </a:r>
            <a:r>
              <a:rPr lang="en-US" sz="2800" dirty="0">
                <a:solidFill>
                  <a:schemeClr val="tx1">
                    <a:lumMod val="65000"/>
                    <a:lumOff val="35000"/>
                  </a:schemeClr>
                </a:solidFill>
              </a:rPr>
              <a:t> analyzes the paths taken by reads in the context of  the corresponding de Bruijn graph and reports all plausible transcripts (</a:t>
            </a:r>
            <a:r>
              <a:rPr lang="en-US" sz="2800" b="1" dirty="0">
                <a:solidFill>
                  <a:schemeClr val="tx1">
                    <a:lumMod val="65000"/>
                    <a:lumOff val="35000"/>
                  </a:schemeClr>
                </a:solidFill>
              </a:rPr>
              <a:t>cluster to </a:t>
            </a:r>
            <a:r>
              <a:rPr lang="en-US" sz="2800" b="1" dirty="0">
                <a:solidFill>
                  <a:srgbClr val="FF0000"/>
                </a:solidFill>
              </a:rPr>
              <a:t>transcripts</a:t>
            </a:r>
            <a:r>
              <a:rPr lang="en-US" sz="2800" dirty="0">
                <a:solidFill>
                  <a:schemeClr val="tx1">
                    <a:lumMod val="65000"/>
                    <a:lumOff val="35000"/>
                  </a:schemeClr>
                </a:solidFill>
              </a:rPr>
              <a:t>)</a:t>
            </a:r>
          </a:p>
        </p:txBody>
      </p:sp>
      <p:pic>
        <p:nvPicPr>
          <p:cNvPr id="3" name="Picture 2" descr="Screenshot 2016-04-19 10.59.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00" y="1089693"/>
            <a:ext cx="8089900" cy="1563939"/>
          </a:xfrm>
          <a:prstGeom prst="rect">
            <a:avLst/>
          </a:prstGeom>
        </p:spPr>
      </p:pic>
      <p:sp>
        <p:nvSpPr>
          <p:cNvPr id="5" name="TextBox 4"/>
          <p:cNvSpPr txBox="1"/>
          <p:nvPr/>
        </p:nvSpPr>
        <p:spPr>
          <a:xfrm>
            <a:off x="317474" y="6477000"/>
            <a:ext cx="2798588" cy="276999"/>
          </a:xfrm>
          <a:prstGeom prst="rect">
            <a:avLst/>
          </a:prstGeom>
          <a:noFill/>
        </p:spPr>
        <p:txBody>
          <a:bodyPr wrap="none" rtlCol="0">
            <a:spAutoFit/>
          </a:bodyPr>
          <a:lstStyle/>
          <a:p>
            <a:r>
              <a:rPr lang="en-US" sz="1200" dirty="0"/>
              <a:t>Nature Biotechnology 29, 644–652 (2011)</a:t>
            </a:r>
          </a:p>
        </p:txBody>
      </p:sp>
    </p:spTree>
    <p:extLst>
      <p:ext uri="{BB962C8B-B14F-4D97-AF65-F5344CB8AC3E}">
        <p14:creationId xmlns:p14="http://schemas.microsoft.com/office/powerpoint/2010/main" val="31330851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8542" y="235625"/>
            <a:ext cx="6293777" cy="761465"/>
          </a:xfrm>
        </p:spPr>
        <p:txBody>
          <a:bodyPr>
            <a:normAutofit fontScale="90000"/>
          </a:bodyPr>
          <a:lstStyle/>
          <a:p>
            <a:pPr algn="l"/>
            <a:r>
              <a:rPr lang="en-US" sz="3600" dirty="0"/>
              <a:t>Trinity – Inchworm</a:t>
            </a:r>
            <a:br>
              <a:rPr lang="en-US" sz="3200" dirty="0"/>
            </a:br>
            <a:r>
              <a:rPr lang="en-US" sz="2700" dirty="0"/>
              <a:t>a k-</a:t>
            </a:r>
            <a:r>
              <a:rPr lang="en-US" sz="2700" dirty="0" err="1"/>
              <a:t>mer</a:t>
            </a:r>
            <a:r>
              <a:rPr lang="en-US" sz="2700" dirty="0"/>
              <a:t>–based approach for transcript assembly</a:t>
            </a:r>
          </a:p>
        </p:txBody>
      </p:sp>
      <p:pic>
        <p:nvPicPr>
          <p:cNvPr id="5" name="Picture 4" descr="Screenshot 2016-04-19 15.17.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47" y="0"/>
            <a:ext cx="2213706" cy="6858000"/>
          </a:xfrm>
          <a:prstGeom prst="rect">
            <a:avLst/>
          </a:prstGeom>
        </p:spPr>
      </p:pic>
      <p:sp>
        <p:nvSpPr>
          <p:cNvPr id="3" name="TextBox 2">
            <a:extLst>
              <a:ext uri="{FF2B5EF4-FFF2-40B4-BE49-F238E27FC236}">
                <a16:creationId xmlns:a16="http://schemas.microsoft.com/office/drawing/2014/main" id="{322CEEE9-8207-9E4B-AB4B-DF7014C84D04}"/>
              </a:ext>
            </a:extLst>
          </p:cNvPr>
          <p:cNvSpPr txBox="1"/>
          <p:nvPr/>
        </p:nvSpPr>
        <p:spPr>
          <a:xfrm>
            <a:off x="3536099" y="2184100"/>
            <a:ext cx="1744393" cy="461665"/>
          </a:xfrm>
          <a:prstGeom prst="rect">
            <a:avLst/>
          </a:prstGeom>
          <a:noFill/>
        </p:spPr>
        <p:txBody>
          <a:bodyPr wrap="square" rtlCol="0">
            <a:spAutoFit/>
          </a:bodyPr>
          <a:lstStyle/>
          <a:p>
            <a:pPr algn="ctr"/>
            <a:r>
              <a:rPr lang="en-US" sz="2400" b="1" dirty="0">
                <a:solidFill>
                  <a:schemeClr val="accent3">
                    <a:lumMod val="50000"/>
                  </a:schemeClr>
                </a:solidFill>
                <a:latin typeface="Courier" pitchFamily="2" charset="0"/>
              </a:rPr>
              <a:t>GTAGTTTA</a:t>
            </a:r>
          </a:p>
        </p:txBody>
      </p:sp>
      <p:grpSp>
        <p:nvGrpSpPr>
          <p:cNvPr id="74" name="Group 73">
            <a:extLst>
              <a:ext uri="{FF2B5EF4-FFF2-40B4-BE49-F238E27FC236}">
                <a16:creationId xmlns:a16="http://schemas.microsoft.com/office/drawing/2014/main" id="{64F90FE6-F191-0946-9F12-A1477AF34C91}"/>
              </a:ext>
            </a:extLst>
          </p:cNvPr>
          <p:cNvGrpSpPr/>
          <p:nvPr/>
        </p:nvGrpSpPr>
        <p:grpSpPr>
          <a:xfrm>
            <a:off x="7643134" y="1842284"/>
            <a:ext cx="1083024" cy="1455125"/>
            <a:chOff x="5280492" y="1708096"/>
            <a:chExt cx="1083024" cy="1455125"/>
          </a:xfrm>
        </p:grpSpPr>
        <p:sp>
          <p:nvSpPr>
            <p:cNvPr id="7" name="TextBox 6">
              <a:extLst>
                <a:ext uri="{FF2B5EF4-FFF2-40B4-BE49-F238E27FC236}">
                  <a16:creationId xmlns:a16="http://schemas.microsoft.com/office/drawing/2014/main" id="{98EBCD9F-C41E-8A45-939C-527FFEFEAF44}"/>
                </a:ext>
              </a:extLst>
            </p:cNvPr>
            <p:cNvSpPr txBox="1"/>
            <p:nvPr/>
          </p:nvSpPr>
          <p:spPr>
            <a:xfrm>
              <a:off x="5608788" y="1708096"/>
              <a:ext cx="754725" cy="461665"/>
            </a:xfrm>
            <a:prstGeom prst="rect">
              <a:avLst/>
            </a:prstGeom>
            <a:noFill/>
          </p:spPr>
          <p:txBody>
            <a:bodyPr wrap="square" rtlCol="0">
              <a:spAutoFit/>
            </a:bodyPr>
            <a:lstStyle/>
            <a:p>
              <a:pPr algn="ctr"/>
              <a:r>
                <a:rPr lang="en-US" sz="2400" dirty="0">
                  <a:latin typeface="Courier" pitchFamily="2" charset="0"/>
                </a:rPr>
                <a:t>A:6</a:t>
              </a:r>
            </a:p>
          </p:txBody>
        </p:sp>
        <p:sp>
          <p:nvSpPr>
            <p:cNvPr id="8" name="TextBox 7">
              <a:extLst>
                <a:ext uri="{FF2B5EF4-FFF2-40B4-BE49-F238E27FC236}">
                  <a16:creationId xmlns:a16="http://schemas.microsoft.com/office/drawing/2014/main" id="{E70E55D3-FC73-BB4A-8E05-CEEE537FF37A}"/>
                </a:ext>
              </a:extLst>
            </p:cNvPr>
            <p:cNvSpPr txBox="1"/>
            <p:nvPr/>
          </p:nvSpPr>
          <p:spPr>
            <a:xfrm>
              <a:off x="5601708" y="2039249"/>
              <a:ext cx="761808" cy="461665"/>
            </a:xfrm>
            <a:prstGeom prst="rect">
              <a:avLst/>
            </a:prstGeom>
            <a:noFill/>
          </p:spPr>
          <p:txBody>
            <a:bodyPr wrap="square" rtlCol="0">
              <a:spAutoFit/>
            </a:bodyPr>
            <a:lstStyle/>
            <a:p>
              <a:pPr algn="ctr"/>
              <a:r>
                <a:rPr lang="en-US" sz="2400" b="1" dirty="0">
                  <a:solidFill>
                    <a:schemeClr val="accent3">
                      <a:lumMod val="50000"/>
                    </a:schemeClr>
                  </a:solidFill>
                  <a:latin typeface="Courier" pitchFamily="2" charset="0"/>
                </a:rPr>
                <a:t>C:8</a:t>
              </a:r>
            </a:p>
          </p:txBody>
        </p:sp>
        <p:sp>
          <p:nvSpPr>
            <p:cNvPr id="9" name="TextBox 8">
              <a:extLst>
                <a:ext uri="{FF2B5EF4-FFF2-40B4-BE49-F238E27FC236}">
                  <a16:creationId xmlns:a16="http://schemas.microsoft.com/office/drawing/2014/main" id="{D9C2FBA4-61D1-D84A-8E82-393FCCF696F6}"/>
                </a:ext>
              </a:extLst>
            </p:cNvPr>
            <p:cNvSpPr txBox="1"/>
            <p:nvPr/>
          </p:nvSpPr>
          <p:spPr>
            <a:xfrm>
              <a:off x="5601706" y="2370402"/>
              <a:ext cx="761807" cy="461665"/>
            </a:xfrm>
            <a:prstGeom prst="rect">
              <a:avLst/>
            </a:prstGeom>
            <a:noFill/>
          </p:spPr>
          <p:txBody>
            <a:bodyPr wrap="square" rtlCol="0">
              <a:spAutoFit/>
            </a:bodyPr>
            <a:lstStyle/>
            <a:p>
              <a:pPr algn="ctr"/>
              <a:r>
                <a:rPr lang="en-US" sz="2400" dirty="0">
                  <a:latin typeface="Courier" pitchFamily="2" charset="0"/>
                </a:rPr>
                <a:t>G:0</a:t>
              </a:r>
            </a:p>
          </p:txBody>
        </p:sp>
        <p:sp>
          <p:nvSpPr>
            <p:cNvPr id="10" name="TextBox 9">
              <a:extLst>
                <a:ext uri="{FF2B5EF4-FFF2-40B4-BE49-F238E27FC236}">
                  <a16:creationId xmlns:a16="http://schemas.microsoft.com/office/drawing/2014/main" id="{7581C8EC-6D34-6B46-B2F7-DB4CD90F303C}"/>
                </a:ext>
              </a:extLst>
            </p:cNvPr>
            <p:cNvSpPr txBox="1"/>
            <p:nvPr/>
          </p:nvSpPr>
          <p:spPr>
            <a:xfrm>
              <a:off x="5601705" y="2701556"/>
              <a:ext cx="761808" cy="461665"/>
            </a:xfrm>
            <a:prstGeom prst="rect">
              <a:avLst/>
            </a:prstGeom>
            <a:noFill/>
          </p:spPr>
          <p:txBody>
            <a:bodyPr wrap="square" rtlCol="0">
              <a:spAutoFit/>
            </a:bodyPr>
            <a:lstStyle/>
            <a:p>
              <a:pPr algn="ctr"/>
              <a:r>
                <a:rPr lang="en-US" sz="2400" dirty="0">
                  <a:latin typeface="Courier" pitchFamily="2" charset="0"/>
                </a:rPr>
                <a:t>T:2</a:t>
              </a:r>
            </a:p>
          </p:txBody>
        </p:sp>
        <p:cxnSp>
          <p:nvCxnSpPr>
            <p:cNvPr id="12" name="Straight Connector 11">
              <a:extLst>
                <a:ext uri="{FF2B5EF4-FFF2-40B4-BE49-F238E27FC236}">
                  <a16:creationId xmlns:a16="http://schemas.microsoft.com/office/drawing/2014/main" id="{9D45B5AE-0D80-C249-93EC-1048C1084006}"/>
                </a:ext>
              </a:extLst>
            </p:cNvPr>
            <p:cNvCxnSpPr>
              <a:cxnSpLocks/>
              <a:stCxn id="7" idx="1"/>
              <a:endCxn id="3" idx="3"/>
            </p:cNvCxnSpPr>
            <p:nvPr/>
          </p:nvCxnSpPr>
          <p:spPr>
            <a:xfrm flipH="1">
              <a:off x="5280492" y="1938929"/>
              <a:ext cx="328296" cy="476004"/>
            </a:xfrm>
            <a:prstGeom prst="line">
              <a:avLst/>
            </a:prstGeom>
            <a:ln w="2857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AC981936-9705-1543-A4D5-DAF4FBF442A9}"/>
                </a:ext>
              </a:extLst>
            </p:cNvPr>
            <p:cNvCxnSpPr>
              <a:cxnSpLocks/>
              <a:stCxn id="8" idx="1"/>
              <a:endCxn id="3" idx="3"/>
            </p:cNvCxnSpPr>
            <p:nvPr/>
          </p:nvCxnSpPr>
          <p:spPr>
            <a:xfrm flipH="1">
              <a:off x="5280492" y="2270082"/>
              <a:ext cx="321216" cy="144851"/>
            </a:xfrm>
            <a:prstGeom prst="line">
              <a:avLst/>
            </a:prstGeom>
            <a:ln w="2857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4CAA65B1-A5EA-A84E-9ADB-A8348B5EE5E5}"/>
                </a:ext>
              </a:extLst>
            </p:cNvPr>
            <p:cNvCxnSpPr>
              <a:cxnSpLocks/>
              <a:stCxn id="9" idx="1"/>
              <a:endCxn id="3" idx="3"/>
            </p:cNvCxnSpPr>
            <p:nvPr/>
          </p:nvCxnSpPr>
          <p:spPr>
            <a:xfrm flipH="1" flipV="1">
              <a:off x="5280492" y="2414933"/>
              <a:ext cx="321214" cy="186302"/>
            </a:xfrm>
            <a:prstGeom prst="line">
              <a:avLst/>
            </a:prstGeom>
            <a:ln w="2857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A4121A5C-5B12-8B4B-8DB4-24A915A45D8A}"/>
                </a:ext>
              </a:extLst>
            </p:cNvPr>
            <p:cNvCxnSpPr>
              <a:cxnSpLocks/>
              <a:stCxn id="10" idx="1"/>
              <a:endCxn id="3" idx="3"/>
            </p:cNvCxnSpPr>
            <p:nvPr/>
          </p:nvCxnSpPr>
          <p:spPr>
            <a:xfrm flipH="1" flipV="1">
              <a:off x="5280492" y="2414933"/>
              <a:ext cx="321213" cy="517456"/>
            </a:xfrm>
            <a:prstGeom prst="line">
              <a:avLst/>
            </a:prstGeom>
            <a:ln w="2857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75" name="Group 74">
            <a:extLst>
              <a:ext uri="{FF2B5EF4-FFF2-40B4-BE49-F238E27FC236}">
                <a16:creationId xmlns:a16="http://schemas.microsoft.com/office/drawing/2014/main" id="{290BC8B6-1193-D347-B93E-F725C47ACD8D}"/>
              </a:ext>
            </a:extLst>
          </p:cNvPr>
          <p:cNvGrpSpPr/>
          <p:nvPr/>
        </p:nvGrpSpPr>
        <p:grpSpPr>
          <a:xfrm>
            <a:off x="5270651" y="1697621"/>
            <a:ext cx="1090101" cy="1455125"/>
            <a:chOff x="6363510" y="1542519"/>
            <a:chExt cx="1090101" cy="1455125"/>
          </a:xfrm>
        </p:grpSpPr>
        <p:cxnSp>
          <p:nvCxnSpPr>
            <p:cNvPr id="32" name="Straight Connector 31">
              <a:extLst>
                <a:ext uri="{FF2B5EF4-FFF2-40B4-BE49-F238E27FC236}">
                  <a16:creationId xmlns:a16="http://schemas.microsoft.com/office/drawing/2014/main" id="{AFF12E46-2C05-1749-85CA-92DE5FE26661}"/>
                </a:ext>
              </a:extLst>
            </p:cNvPr>
            <p:cNvCxnSpPr>
              <a:cxnSpLocks/>
            </p:cNvCxnSpPr>
            <p:nvPr/>
          </p:nvCxnSpPr>
          <p:spPr>
            <a:xfrm flipH="1">
              <a:off x="6363510" y="1773352"/>
              <a:ext cx="328296" cy="476004"/>
            </a:xfrm>
            <a:prstGeom prst="line">
              <a:avLst/>
            </a:prstGeom>
            <a:ln w="2857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2D8F9E69-99D0-EF46-A2CA-E6814D2FCEA1}"/>
                </a:ext>
              </a:extLst>
            </p:cNvPr>
            <p:cNvCxnSpPr>
              <a:cxnSpLocks/>
            </p:cNvCxnSpPr>
            <p:nvPr/>
          </p:nvCxnSpPr>
          <p:spPr>
            <a:xfrm flipH="1">
              <a:off x="6363510" y="2104505"/>
              <a:ext cx="321216" cy="144851"/>
            </a:xfrm>
            <a:prstGeom prst="line">
              <a:avLst/>
            </a:prstGeom>
            <a:ln w="2857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a:extLst>
                <a:ext uri="{FF2B5EF4-FFF2-40B4-BE49-F238E27FC236}">
                  <a16:creationId xmlns:a16="http://schemas.microsoft.com/office/drawing/2014/main" id="{DA8381D8-207B-454B-B045-BB9C649DD81F}"/>
                </a:ext>
              </a:extLst>
            </p:cNvPr>
            <p:cNvCxnSpPr>
              <a:cxnSpLocks/>
            </p:cNvCxnSpPr>
            <p:nvPr/>
          </p:nvCxnSpPr>
          <p:spPr>
            <a:xfrm flipH="1" flipV="1">
              <a:off x="6363510" y="2249356"/>
              <a:ext cx="321214" cy="186302"/>
            </a:xfrm>
            <a:prstGeom prst="line">
              <a:avLst/>
            </a:prstGeom>
            <a:ln w="2857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E08DA807-9AD4-A544-9199-B1C1F2C517A7}"/>
                </a:ext>
              </a:extLst>
            </p:cNvPr>
            <p:cNvCxnSpPr>
              <a:cxnSpLocks/>
            </p:cNvCxnSpPr>
            <p:nvPr/>
          </p:nvCxnSpPr>
          <p:spPr>
            <a:xfrm flipH="1" flipV="1">
              <a:off x="6363510" y="2249356"/>
              <a:ext cx="321213" cy="517456"/>
            </a:xfrm>
            <a:prstGeom prst="line">
              <a:avLst/>
            </a:prstGeom>
            <a:ln w="2857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00254BF3-85A4-DF44-949C-65E03E5ABA73}"/>
                </a:ext>
              </a:extLst>
            </p:cNvPr>
            <p:cNvSpPr txBox="1"/>
            <p:nvPr/>
          </p:nvSpPr>
          <p:spPr>
            <a:xfrm>
              <a:off x="6698883" y="1542519"/>
              <a:ext cx="754725" cy="461665"/>
            </a:xfrm>
            <a:prstGeom prst="rect">
              <a:avLst/>
            </a:prstGeom>
            <a:noFill/>
          </p:spPr>
          <p:txBody>
            <a:bodyPr wrap="square" rtlCol="0">
              <a:spAutoFit/>
            </a:bodyPr>
            <a:lstStyle/>
            <a:p>
              <a:pPr algn="ctr"/>
              <a:r>
                <a:rPr lang="en-US" sz="2400" b="1" dirty="0">
                  <a:solidFill>
                    <a:schemeClr val="accent3">
                      <a:lumMod val="50000"/>
                    </a:schemeClr>
                  </a:solidFill>
                  <a:latin typeface="Courier" pitchFamily="2" charset="0"/>
                </a:rPr>
                <a:t>A:5</a:t>
              </a:r>
            </a:p>
          </p:txBody>
        </p:sp>
        <p:sp>
          <p:nvSpPr>
            <p:cNvPr id="37" name="TextBox 36">
              <a:extLst>
                <a:ext uri="{FF2B5EF4-FFF2-40B4-BE49-F238E27FC236}">
                  <a16:creationId xmlns:a16="http://schemas.microsoft.com/office/drawing/2014/main" id="{E4A2226B-E8F7-1148-8C99-E942BC4EFCCD}"/>
                </a:ext>
              </a:extLst>
            </p:cNvPr>
            <p:cNvSpPr txBox="1"/>
            <p:nvPr/>
          </p:nvSpPr>
          <p:spPr>
            <a:xfrm>
              <a:off x="6691803" y="1873672"/>
              <a:ext cx="761808" cy="461665"/>
            </a:xfrm>
            <a:prstGeom prst="rect">
              <a:avLst/>
            </a:prstGeom>
            <a:noFill/>
          </p:spPr>
          <p:txBody>
            <a:bodyPr wrap="square" rtlCol="0">
              <a:spAutoFit/>
            </a:bodyPr>
            <a:lstStyle/>
            <a:p>
              <a:pPr algn="ctr"/>
              <a:r>
                <a:rPr lang="en-US" sz="2400" dirty="0">
                  <a:solidFill>
                    <a:schemeClr val="accent3">
                      <a:lumMod val="50000"/>
                    </a:schemeClr>
                  </a:solidFill>
                  <a:latin typeface="Courier" pitchFamily="2" charset="0"/>
                </a:rPr>
                <a:t>C:2</a:t>
              </a:r>
            </a:p>
          </p:txBody>
        </p:sp>
        <p:sp>
          <p:nvSpPr>
            <p:cNvPr id="38" name="TextBox 37">
              <a:extLst>
                <a:ext uri="{FF2B5EF4-FFF2-40B4-BE49-F238E27FC236}">
                  <a16:creationId xmlns:a16="http://schemas.microsoft.com/office/drawing/2014/main" id="{D4294190-55D5-704D-BC16-A586B464ED0F}"/>
                </a:ext>
              </a:extLst>
            </p:cNvPr>
            <p:cNvSpPr txBox="1"/>
            <p:nvPr/>
          </p:nvSpPr>
          <p:spPr>
            <a:xfrm>
              <a:off x="6691801" y="2204825"/>
              <a:ext cx="761807" cy="461665"/>
            </a:xfrm>
            <a:prstGeom prst="rect">
              <a:avLst/>
            </a:prstGeom>
            <a:noFill/>
          </p:spPr>
          <p:txBody>
            <a:bodyPr wrap="square" rtlCol="0">
              <a:spAutoFit/>
            </a:bodyPr>
            <a:lstStyle/>
            <a:p>
              <a:pPr algn="ctr"/>
              <a:r>
                <a:rPr lang="en-US" sz="2400" b="1" dirty="0">
                  <a:solidFill>
                    <a:schemeClr val="accent3">
                      <a:lumMod val="50000"/>
                    </a:schemeClr>
                  </a:solidFill>
                  <a:latin typeface="Courier" pitchFamily="2" charset="0"/>
                </a:rPr>
                <a:t>G:5</a:t>
              </a:r>
            </a:p>
          </p:txBody>
        </p:sp>
        <p:sp>
          <p:nvSpPr>
            <p:cNvPr id="39" name="TextBox 38">
              <a:extLst>
                <a:ext uri="{FF2B5EF4-FFF2-40B4-BE49-F238E27FC236}">
                  <a16:creationId xmlns:a16="http://schemas.microsoft.com/office/drawing/2014/main" id="{EEF67185-F62D-0C43-B692-4D16D257246D}"/>
                </a:ext>
              </a:extLst>
            </p:cNvPr>
            <p:cNvSpPr txBox="1"/>
            <p:nvPr/>
          </p:nvSpPr>
          <p:spPr>
            <a:xfrm>
              <a:off x="6691800" y="2535979"/>
              <a:ext cx="761808" cy="461665"/>
            </a:xfrm>
            <a:prstGeom prst="rect">
              <a:avLst/>
            </a:prstGeom>
            <a:noFill/>
          </p:spPr>
          <p:txBody>
            <a:bodyPr wrap="square" rtlCol="0">
              <a:spAutoFit/>
            </a:bodyPr>
            <a:lstStyle/>
            <a:p>
              <a:pPr algn="ctr"/>
              <a:r>
                <a:rPr lang="en-US" sz="2400" dirty="0">
                  <a:latin typeface="Courier" pitchFamily="2" charset="0"/>
                </a:rPr>
                <a:t>T:4</a:t>
              </a:r>
            </a:p>
          </p:txBody>
        </p:sp>
      </p:grpSp>
      <p:grpSp>
        <p:nvGrpSpPr>
          <p:cNvPr id="76" name="Group 75">
            <a:extLst>
              <a:ext uri="{FF2B5EF4-FFF2-40B4-BE49-F238E27FC236}">
                <a16:creationId xmlns:a16="http://schemas.microsoft.com/office/drawing/2014/main" id="{75864EC3-7267-B744-AC63-508DA69432FB}"/>
              </a:ext>
            </a:extLst>
          </p:cNvPr>
          <p:cNvGrpSpPr/>
          <p:nvPr/>
        </p:nvGrpSpPr>
        <p:grpSpPr>
          <a:xfrm>
            <a:off x="6353669" y="1019588"/>
            <a:ext cx="1252833" cy="1455125"/>
            <a:chOff x="6353669" y="864486"/>
            <a:chExt cx="1252833" cy="1455125"/>
          </a:xfrm>
        </p:grpSpPr>
        <p:cxnSp>
          <p:nvCxnSpPr>
            <p:cNvPr id="40" name="Straight Connector 39">
              <a:extLst>
                <a:ext uri="{FF2B5EF4-FFF2-40B4-BE49-F238E27FC236}">
                  <a16:creationId xmlns:a16="http://schemas.microsoft.com/office/drawing/2014/main" id="{6C8B3A89-8B1E-474E-A3F5-0430FF8184D1}"/>
                </a:ext>
              </a:extLst>
            </p:cNvPr>
            <p:cNvCxnSpPr>
              <a:cxnSpLocks/>
              <a:stCxn id="44" idx="1"/>
              <a:endCxn id="36" idx="3"/>
            </p:cNvCxnSpPr>
            <p:nvPr/>
          </p:nvCxnSpPr>
          <p:spPr>
            <a:xfrm flipH="1">
              <a:off x="6360749" y="1095319"/>
              <a:ext cx="491025" cy="678033"/>
            </a:xfrm>
            <a:prstGeom prst="line">
              <a:avLst/>
            </a:prstGeom>
            <a:ln w="2857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a:extLst>
                <a:ext uri="{FF2B5EF4-FFF2-40B4-BE49-F238E27FC236}">
                  <a16:creationId xmlns:a16="http://schemas.microsoft.com/office/drawing/2014/main" id="{0194A882-5ECC-D743-81AF-0F81E833EFA6}"/>
                </a:ext>
              </a:extLst>
            </p:cNvPr>
            <p:cNvCxnSpPr>
              <a:cxnSpLocks/>
              <a:stCxn id="45" idx="1"/>
              <a:endCxn id="36" idx="3"/>
            </p:cNvCxnSpPr>
            <p:nvPr/>
          </p:nvCxnSpPr>
          <p:spPr>
            <a:xfrm flipH="1">
              <a:off x="6360749" y="1426472"/>
              <a:ext cx="483945" cy="346880"/>
            </a:xfrm>
            <a:prstGeom prst="line">
              <a:avLst/>
            </a:prstGeom>
            <a:ln w="2857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078EF564-064E-BB47-8CAF-0476BAAE8533}"/>
                </a:ext>
              </a:extLst>
            </p:cNvPr>
            <p:cNvCxnSpPr>
              <a:cxnSpLocks/>
              <a:stCxn id="46" idx="1"/>
              <a:endCxn id="36" idx="3"/>
            </p:cNvCxnSpPr>
            <p:nvPr/>
          </p:nvCxnSpPr>
          <p:spPr>
            <a:xfrm flipH="1">
              <a:off x="6360749" y="1757625"/>
              <a:ext cx="483943" cy="15727"/>
            </a:xfrm>
            <a:prstGeom prst="line">
              <a:avLst/>
            </a:prstGeom>
            <a:ln w="2857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64DE0933-237D-964A-8191-44D1C311D5F7}"/>
                </a:ext>
              </a:extLst>
            </p:cNvPr>
            <p:cNvCxnSpPr>
              <a:cxnSpLocks/>
              <a:stCxn id="47" idx="1"/>
            </p:cNvCxnSpPr>
            <p:nvPr/>
          </p:nvCxnSpPr>
          <p:spPr>
            <a:xfrm flipH="1" flipV="1">
              <a:off x="6353669" y="1755183"/>
              <a:ext cx="491022" cy="333596"/>
            </a:xfrm>
            <a:prstGeom prst="line">
              <a:avLst/>
            </a:prstGeom>
            <a:ln w="2857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50E24BB2-6B2D-1241-BFB6-7BA9CAA16BFF}"/>
                </a:ext>
              </a:extLst>
            </p:cNvPr>
            <p:cNvSpPr txBox="1"/>
            <p:nvPr/>
          </p:nvSpPr>
          <p:spPr>
            <a:xfrm>
              <a:off x="6851774" y="864486"/>
              <a:ext cx="754725" cy="461665"/>
            </a:xfrm>
            <a:prstGeom prst="rect">
              <a:avLst/>
            </a:prstGeom>
            <a:noFill/>
          </p:spPr>
          <p:txBody>
            <a:bodyPr wrap="square" rtlCol="0">
              <a:spAutoFit/>
            </a:bodyPr>
            <a:lstStyle/>
            <a:p>
              <a:pPr algn="ctr"/>
              <a:r>
                <a:rPr lang="en-US" sz="2400" dirty="0">
                  <a:latin typeface="Courier" pitchFamily="2" charset="0"/>
                </a:rPr>
                <a:t>A:1</a:t>
              </a:r>
            </a:p>
          </p:txBody>
        </p:sp>
        <p:sp>
          <p:nvSpPr>
            <p:cNvPr id="45" name="TextBox 44">
              <a:extLst>
                <a:ext uri="{FF2B5EF4-FFF2-40B4-BE49-F238E27FC236}">
                  <a16:creationId xmlns:a16="http://schemas.microsoft.com/office/drawing/2014/main" id="{BBE93941-4793-524C-A448-F27823C32F42}"/>
                </a:ext>
              </a:extLst>
            </p:cNvPr>
            <p:cNvSpPr txBox="1"/>
            <p:nvPr/>
          </p:nvSpPr>
          <p:spPr>
            <a:xfrm>
              <a:off x="6844694" y="1195639"/>
              <a:ext cx="761808" cy="461665"/>
            </a:xfrm>
            <a:prstGeom prst="rect">
              <a:avLst/>
            </a:prstGeom>
            <a:noFill/>
          </p:spPr>
          <p:txBody>
            <a:bodyPr wrap="square" rtlCol="0">
              <a:spAutoFit/>
            </a:bodyPr>
            <a:lstStyle/>
            <a:p>
              <a:pPr algn="ctr"/>
              <a:r>
                <a:rPr lang="en-US" sz="2400" dirty="0">
                  <a:latin typeface="Courier" pitchFamily="2" charset="0"/>
                </a:rPr>
                <a:t>C:4</a:t>
              </a:r>
            </a:p>
          </p:txBody>
        </p:sp>
        <p:sp>
          <p:nvSpPr>
            <p:cNvPr id="46" name="TextBox 45">
              <a:extLst>
                <a:ext uri="{FF2B5EF4-FFF2-40B4-BE49-F238E27FC236}">
                  <a16:creationId xmlns:a16="http://schemas.microsoft.com/office/drawing/2014/main" id="{F812763B-0CF5-1946-821A-7B24D35619AC}"/>
                </a:ext>
              </a:extLst>
            </p:cNvPr>
            <p:cNvSpPr txBox="1"/>
            <p:nvPr/>
          </p:nvSpPr>
          <p:spPr>
            <a:xfrm>
              <a:off x="6844692" y="1526792"/>
              <a:ext cx="761807" cy="461665"/>
            </a:xfrm>
            <a:prstGeom prst="rect">
              <a:avLst/>
            </a:prstGeom>
            <a:noFill/>
          </p:spPr>
          <p:txBody>
            <a:bodyPr wrap="square" rtlCol="0">
              <a:spAutoFit/>
            </a:bodyPr>
            <a:lstStyle/>
            <a:p>
              <a:pPr algn="ctr"/>
              <a:r>
                <a:rPr lang="en-US" sz="2400" dirty="0">
                  <a:latin typeface="Courier" pitchFamily="2" charset="0"/>
                </a:rPr>
                <a:t>G:5</a:t>
              </a:r>
            </a:p>
          </p:txBody>
        </p:sp>
        <p:sp>
          <p:nvSpPr>
            <p:cNvPr id="47" name="TextBox 46">
              <a:extLst>
                <a:ext uri="{FF2B5EF4-FFF2-40B4-BE49-F238E27FC236}">
                  <a16:creationId xmlns:a16="http://schemas.microsoft.com/office/drawing/2014/main" id="{266AC595-703F-3A41-BDAE-DD27EB0AD3F9}"/>
                </a:ext>
              </a:extLst>
            </p:cNvPr>
            <p:cNvSpPr txBox="1"/>
            <p:nvPr/>
          </p:nvSpPr>
          <p:spPr>
            <a:xfrm>
              <a:off x="6844691" y="1857946"/>
              <a:ext cx="761808" cy="461665"/>
            </a:xfrm>
            <a:prstGeom prst="rect">
              <a:avLst/>
            </a:prstGeom>
            <a:noFill/>
          </p:spPr>
          <p:txBody>
            <a:bodyPr wrap="square" rtlCol="0">
              <a:spAutoFit/>
            </a:bodyPr>
            <a:lstStyle/>
            <a:p>
              <a:pPr algn="ctr"/>
              <a:r>
                <a:rPr lang="en-US" sz="2400" dirty="0">
                  <a:latin typeface="Courier" pitchFamily="2" charset="0"/>
                </a:rPr>
                <a:t>T:3</a:t>
              </a:r>
            </a:p>
          </p:txBody>
        </p:sp>
      </p:grpSp>
      <p:grpSp>
        <p:nvGrpSpPr>
          <p:cNvPr id="77" name="Group 76">
            <a:extLst>
              <a:ext uri="{FF2B5EF4-FFF2-40B4-BE49-F238E27FC236}">
                <a16:creationId xmlns:a16="http://schemas.microsoft.com/office/drawing/2014/main" id="{29C82D39-B49D-A143-8615-722A82AB21F9}"/>
              </a:ext>
            </a:extLst>
          </p:cNvPr>
          <p:cNvGrpSpPr/>
          <p:nvPr/>
        </p:nvGrpSpPr>
        <p:grpSpPr>
          <a:xfrm>
            <a:off x="6360749" y="2322117"/>
            <a:ext cx="1249688" cy="1455125"/>
            <a:chOff x="6360749" y="2287513"/>
            <a:chExt cx="1249688" cy="1455125"/>
          </a:xfrm>
        </p:grpSpPr>
        <p:cxnSp>
          <p:nvCxnSpPr>
            <p:cNvPr id="48" name="Straight Connector 47">
              <a:extLst>
                <a:ext uri="{FF2B5EF4-FFF2-40B4-BE49-F238E27FC236}">
                  <a16:creationId xmlns:a16="http://schemas.microsoft.com/office/drawing/2014/main" id="{0BF9CCAB-9275-BA49-B6B5-44B86C911B55}"/>
                </a:ext>
              </a:extLst>
            </p:cNvPr>
            <p:cNvCxnSpPr>
              <a:cxnSpLocks/>
              <a:stCxn id="52" idx="1"/>
              <a:endCxn id="38" idx="3"/>
            </p:cNvCxnSpPr>
            <p:nvPr/>
          </p:nvCxnSpPr>
          <p:spPr>
            <a:xfrm flipH="1">
              <a:off x="6360749" y="2518346"/>
              <a:ext cx="487881" cy="37810"/>
            </a:xfrm>
            <a:prstGeom prst="line">
              <a:avLst/>
            </a:prstGeom>
            <a:ln w="2857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E37C41C5-FDFA-BB47-AAF8-38A9B881A97E}"/>
                </a:ext>
              </a:extLst>
            </p:cNvPr>
            <p:cNvCxnSpPr>
              <a:cxnSpLocks/>
              <a:stCxn id="53" idx="1"/>
              <a:endCxn id="38" idx="3"/>
            </p:cNvCxnSpPr>
            <p:nvPr/>
          </p:nvCxnSpPr>
          <p:spPr>
            <a:xfrm flipH="1" flipV="1">
              <a:off x="6360749" y="2556156"/>
              <a:ext cx="480801" cy="293343"/>
            </a:xfrm>
            <a:prstGeom prst="line">
              <a:avLst/>
            </a:prstGeom>
            <a:ln w="2857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5E87E823-5058-E340-9DEF-251F2D9086CE}"/>
                </a:ext>
              </a:extLst>
            </p:cNvPr>
            <p:cNvCxnSpPr>
              <a:cxnSpLocks/>
              <a:stCxn id="54" idx="1"/>
              <a:endCxn id="38" idx="3"/>
            </p:cNvCxnSpPr>
            <p:nvPr/>
          </p:nvCxnSpPr>
          <p:spPr>
            <a:xfrm flipH="1" flipV="1">
              <a:off x="6360749" y="2556156"/>
              <a:ext cx="487881" cy="574336"/>
            </a:xfrm>
            <a:prstGeom prst="line">
              <a:avLst/>
            </a:prstGeom>
            <a:ln w="2857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CABE7B0B-A308-E24C-9784-798EDF45AB73}"/>
                </a:ext>
              </a:extLst>
            </p:cNvPr>
            <p:cNvCxnSpPr>
              <a:cxnSpLocks/>
              <a:stCxn id="55" idx="1"/>
              <a:endCxn id="38" idx="3"/>
            </p:cNvCxnSpPr>
            <p:nvPr/>
          </p:nvCxnSpPr>
          <p:spPr>
            <a:xfrm flipH="1" flipV="1">
              <a:off x="6360749" y="2556156"/>
              <a:ext cx="480798" cy="955650"/>
            </a:xfrm>
            <a:prstGeom prst="line">
              <a:avLst/>
            </a:prstGeom>
            <a:ln w="28575">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2" name="TextBox 51">
              <a:extLst>
                <a:ext uri="{FF2B5EF4-FFF2-40B4-BE49-F238E27FC236}">
                  <a16:creationId xmlns:a16="http://schemas.microsoft.com/office/drawing/2014/main" id="{D445AAA8-9942-214C-9B70-08C855B2DFF5}"/>
                </a:ext>
              </a:extLst>
            </p:cNvPr>
            <p:cNvSpPr txBox="1"/>
            <p:nvPr/>
          </p:nvSpPr>
          <p:spPr>
            <a:xfrm>
              <a:off x="6848630" y="2287513"/>
              <a:ext cx="754725" cy="461665"/>
            </a:xfrm>
            <a:prstGeom prst="rect">
              <a:avLst/>
            </a:prstGeom>
            <a:noFill/>
          </p:spPr>
          <p:txBody>
            <a:bodyPr wrap="square" rtlCol="0">
              <a:spAutoFit/>
            </a:bodyPr>
            <a:lstStyle/>
            <a:p>
              <a:pPr algn="ctr"/>
              <a:r>
                <a:rPr lang="en-US" sz="2400" b="1" dirty="0">
                  <a:solidFill>
                    <a:schemeClr val="accent3">
                      <a:lumMod val="50000"/>
                    </a:schemeClr>
                  </a:solidFill>
                  <a:latin typeface="Courier" pitchFamily="2" charset="0"/>
                </a:rPr>
                <a:t>A:8</a:t>
              </a:r>
            </a:p>
          </p:txBody>
        </p:sp>
        <p:sp>
          <p:nvSpPr>
            <p:cNvPr id="53" name="TextBox 52">
              <a:extLst>
                <a:ext uri="{FF2B5EF4-FFF2-40B4-BE49-F238E27FC236}">
                  <a16:creationId xmlns:a16="http://schemas.microsoft.com/office/drawing/2014/main" id="{20DE5C0B-11BB-8447-BB93-DC52D3EA2D36}"/>
                </a:ext>
              </a:extLst>
            </p:cNvPr>
            <p:cNvSpPr txBox="1"/>
            <p:nvPr/>
          </p:nvSpPr>
          <p:spPr>
            <a:xfrm>
              <a:off x="6841550" y="2618666"/>
              <a:ext cx="761808" cy="461665"/>
            </a:xfrm>
            <a:prstGeom prst="rect">
              <a:avLst/>
            </a:prstGeom>
            <a:noFill/>
          </p:spPr>
          <p:txBody>
            <a:bodyPr wrap="square" rtlCol="0">
              <a:spAutoFit/>
            </a:bodyPr>
            <a:lstStyle/>
            <a:p>
              <a:pPr algn="ctr"/>
              <a:r>
                <a:rPr lang="en-US" sz="2400" dirty="0">
                  <a:latin typeface="Courier" pitchFamily="2" charset="0"/>
                </a:rPr>
                <a:t>C:3</a:t>
              </a:r>
            </a:p>
          </p:txBody>
        </p:sp>
        <p:sp>
          <p:nvSpPr>
            <p:cNvPr id="54" name="TextBox 53">
              <a:extLst>
                <a:ext uri="{FF2B5EF4-FFF2-40B4-BE49-F238E27FC236}">
                  <a16:creationId xmlns:a16="http://schemas.microsoft.com/office/drawing/2014/main" id="{404F60F5-BDF7-F94D-8331-518CBCBB86F9}"/>
                </a:ext>
              </a:extLst>
            </p:cNvPr>
            <p:cNvSpPr txBox="1"/>
            <p:nvPr/>
          </p:nvSpPr>
          <p:spPr>
            <a:xfrm>
              <a:off x="6848630" y="2899659"/>
              <a:ext cx="761807" cy="461665"/>
            </a:xfrm>
            <a:prstGeom prst="rect">
              <a:avLst/>
            </a:prstGeom>
            <a:noFill/>
          </p:spPr>
          <p:txBody>
            <a:bodyPr wrap="square" rtlCol="0">
              <a:spAutoFit/>
            </a:bodyPr>
            <a:lstStyle/>
            <a:p>
              <a:pPr algn="ctr"/>
              <a:r>
                <a:rPr lang="en-US" sz="2400" dirty="0">
                  <a:latin typeface="Courier" pitchFamily="2" charset="0"/>
                </a:rPr>
                <a:t>G:7</a:t>
              </a:r>
            </a:p>
          </p:txBody>
        </p:sp>
        <p:sp>
          <p:nvSpPr>
            <p:cNvPr id="55" name="TextBox 54">
              <a:extLst>
                <a:ext uri="{FF2B5EF4-FFF2-40B4-BE49-F238E27FC236}">
                  <a16:creationId xmlns:a16="http://schemas.microsoft.com/office/drawing/2014/main" id="{E95A7145-8AEE-D947-AFFD-D238842A457F}"/>
                </a:ext>
              </a:extLst>
            </p:cNvPr>
            <p:cNvSpPr txBox="1"/>
            <p:nvPr/>
          </p:nvSpPr>
          <p:spPr>
            <a:xfrm>
              <a:off x="6841547" y="3280973"/>
              <a:ext cx="761808" cy="461665"/>
            </a:xfrm>
            <a:prstGeom prst="rect">
              <a:avLst/>
            </a:prstGeom>
            <a:noFill/>
          </p:spPr>
          <p:txBody>
            <a:bodyPr wrap="square" rtlCol="0">
              <a:spAutoFit/>
            </a:bodyPr>
            <a:lstStyle/>
            <a:p>
              <a:pPr algn="ctr"/>
              <a:r>
                <a:rPr lang="en-US" sz="2400" dirty="0">
                  <a:latin typeface="Courier" pitchFamily="2" charset="0"/>
                </a:rPr>
                <a:t>T:0</a:t>
              </a:r>
            </a:p>
          </p:txBody>
        </p:sp>
      </p:grpSp>
      <p:sp>
        <p:nvSpPr>
          <p:cNvPr id="73" name="TextBox 72">
            <a:extLst>
              <a:ext uri="{FF2B5EF4-FFF2-40B4-BE49-F238E27FC236}">
                <a16:creationId xmlns:a16="http://schemas.microsoft.com/office/drawing/2014/main" id="{5C465566-2681-8B46-ADDC-0E13FBE3FDB6}"/>
              </a:ext>
            </a:extLst>
          </p:cNvPr>
          <p:cNvSpPr txBox="1"/>
          <p:nvPr/>
        </p:nvSpPr>
        <p:spPr>
          <a:xfrm>
            <a:off x="3267192" y="2100907"/>
            <a:ext cx="397866" cy="461665"/>
          </a:xfrm>
          <a:prstGeom prst="rect">
            <a:avLst/>
          </a:prstGeom>
          <a:noFill/>
        </p:spPr>
        <p:txBody>
          <a:bodyPr wrap="none" rtlCol="0">
            <a:spAutoFit/>
          </a:bodyPr>
          <a:lstStyle/>
          <a:p>
            <a:r>
              <a:rPr lang="en-US" sz="2400" dirty="0"/>
              <a:t>…</a:t>
            </a:r>
          </a:p>
        </p:txBody>
      </p:sp>
      <p:sp>
        <p:nvSpPr>
          <p:cNvPr id="90" name="TextBox 89">
            <a:extLst>
              <a:ext uri="{FF2B5EF4-FFF2-40B4-BE49-F238E27FC236}">
                <a16:creationId xmlns:a16="http://schemas.microsoft.com/office/drawing/2014/main" id="{323FD138-5714-9049-9322-298AE29CCBFE}"/>
              </a:ext>
            </a:extLst>
          </p:cNvPr>
          <p:cNvSpPr txBox="1"/>
          <p:nvPr/>
        </p:nvSpPr>
        <p:spPr>
          <a:xfrm>
            <a:off x="8574453" y="2259606"/>
            <a:ext cx="397866" cy="461665"/>
          </a:xfrm>
          <a:prstGeom prst="rect">
            <a:avLst/>
          </a:prstGeom>
          <a:noFill/>
        </p:spPr>
        <p:txBody>
          <a:bodyPr wrap="none" rtlCol="0">
            <a:spAutoFit/>
          </a:bodyPr>
          <a:lstStyle/>
          <a:p>
            <a:r>
              <a:rPr lang="en-US" sz="2400" dirty="0"/>
              <a:t>…</a:t>
            </a:r>
          </a:p>
        </p:txBody>
      </p:sp>
      <p:sp>
        <p:nvSpPr>
          <p:cNvPr id="99" name="Rectangle 98">
            <a:extLst>
              <a:ext uri="{FF2B5EF4-FFF2-40B4-BE49-F238E27FC236}">
                <a16:creationId xmlns:a16="http://schemas.microsoft.com/office/drawing/2014/main" id="{0F414EEE-612F-3745-B2E3-EADEE63DA4EC}"/>
              </a:ext>
            </a:extLst>
          </p:cNvPr>
          <p:cNvSpPr/>
          <p:nvPr/>
        </p:nvSpPr>
        <p:spPr>
          <a:xfrm>
            <a:off x="4229481" y="4072783"/>
            <a:ext cx="3010218" cy="2677656"/>
          </a:xfrm>
          <a:prstGeom prst="rect">
            <a:avLst/>
          </a:prstGeom>
        </p:spPr>
        <p:txBody>
          <a:bodyPr wrap="square">
            <a:spAutoFit/>
          </a:bodyPr>
          <a:lstStyle/>
          <a:p>
            <a:r>
              <a:rPr lang="en-US" sz="2400" b="1" dirty="0">
                <a:solidFill>
                  <a:schemeClr val="accent3">
                    <a:lumMod val="50000"/>
                  </a:schemeClr>
                </a:solidFill>
                <a:latin typeface="Courier" pitchFamily="2" charset="0"/>
              </a:rPr>
              <a:t>…</a:t>
            </a:r>
          </a:p>
          <a:p>
            <a:r>
              <a:rPr lang="en-US" sz="2400" b="1" dirty="0">
                <a:solidFill>
                  <a:schemeClr val="accent3">
                    <a:lumMod val="50000"/>
                  </a:schemeClr>
                </a:solidFill>
                <a:latin typeface="Courier" pitchFamily="2" charset="0"/>
              </a:rPr>
              <a:t>GTAGTTTA</a:t>
            </a:r>
          </a:p>
          <a:p>
            <a:r>
              <a:rPr lang="en-US" sz="2400" b="1" dirty="0">
                <a:solidFill>
                  <a:schemeClr val="accent3">
                    <a:lumMod val="50000"/>
                  </a:schemeClr>
                </a:solidFill>
                <a:latin typeface="Courier" pitchFamily="2" charset="0"/>
              </a:rPr>
              <a:t>(</a:t>
            </a:r>
            <a:r>
              <a:rPr lang="en-US" sz="2400" dirty="0">
                <a:solidFill>
                  <a:schemeClr val="accent3">
                    <a:lumMod val="50000"/>
                  </a:schemeClr>
                </a:solidFill>
                <a:latin typeface="Courier" pitchFamily="2" charset="0"/>
              </a:rPr>
              <a:t>most abundant</a:t>
            </a:r>
            <a:r>
              <a:rPr lang="en-US" sz="2400" b="1" dirty="0">
                <a:solidFill>
                  <a:schemeClr val="accent3">
                    <a:lumMod val="50000"/>
                  </a:schemeClr>
                </a:solidFill>
                <a:latin typeface="Courier" pitchFamily="2" charset="0"/>
              </a:rPr>
              <a:t>)</a:t>
            </a:r>
          </a:p>
          <a:p>
            <a:r>
              <a:rPr lang="en-US" sz="2400" b="1" dirty="0">
                <a:solidFill>
                  <a:schemeClr val="accent3">
                    <a:lumMod val="50000"/>
                  </a:schemeClr>
                </a:solidFill>
                <a:latin typeface="Courier" pitchFamily="2" charset="0"/>
              </a:rPr>
              <a:t>TAGTTTAG</a:t>
            </a:r>
          </a:p>
          <a:p>
            <a:r>
              <a:rPr lang="en-US" sz="2400" b="1" dirty="0">
                <a:solidFill>
                  <a:schemeClr val="accent3">
                    <a:lumMod val="50000"/>
                  </a:schemeClr>
                </a:solidFill>
                <a:latin typeface="Courier" pitchFamily="2" charset="0"/>
              </a:rPr>
              <a:t>AGTTTAGA</a:t>
            </a:r>
          </a:p>
          <a:p>
            <a:r>
              <a:rPr lang="en-US" sz="2400" b="1" dirty="0">
                <a:solidFill>
                  <a:schemeClr val="accent3">
                    <a:lumMod val="50000"/>
                  </a:schemeClr>
                </a:solidFill>
                <a:latin typeface="Courier" pitchFamily="2" charset="0"/>
              </a:rPr>
              <a:t>GTTTAGAC</a:t>
            </a:r>
          </a:p>
          <a:p>
            <a:r>
              <a:rPr lang="en-US" sz="2400" b="1" dirty="0">
                <a:solidFill>
                  <a:schemeClr val="accent3">
                    <a:lumMod val="50000"/>
                  </a:schemeClr>
                </a:solidFill>
                <a:latin typeface="Courier" pitchFamily="2" charset="0"/>
              </a:rPr>
              <a:t>…</a:t>
            </a:r>
          </a:p>
        </p:txBody>
      </p:sp>
      <p:sp>
        <p:nvSpPr>
          <p:cNvPr id="114" name="TextBox 113">
            <a:extLst>
              <a:ext uri="{FF2B5EF4-FFF2-40B4-BE49-F238E27FC236}">
                <a16:creationId xmlns:a16="http://schemas.microsoft.com/office/drawing/2014/main" id="{B6166746-B670-E844-84B0-BE0D55C93057}"/>
              </a:ext>
            </a:extLst>
          </p:cNvPr>
          <p:cNvSpPr txBox="1"/>
          <p:nvPr/>
        </p:nvSpPr>
        <p:spPr>
          <a:xfrm>
            <a:off x="2550342" y="3439771"/>
            <a:ext cx="4055919" cy="461665"/>
          </a:xfrm>
          <a:prstGeom prst="rect">
            <a:avLst/>
          </a:prstGeom>
          <a:noFill/>
        </p:spPr>
        <p:txBody>
          <a:bodyPr wrap="none" rtlCol="0">
            <a:spAutoFit/>
          </a:bodyPr>
          <a:lstStyle/>
          <a:p>
            <a:r>
              <a:rPr lang="en-US" sz="2400" dirty="0">
                <a:latin typeface="Courier" pitchFamily="2" charset="0"/>
              </a:rPr>
              <a:t>Contig: …</a:t>
            </a:r>
            <a:r>
              <a:rPr lang="en-US" sz="2400" b="1" dirty="0">
                <a:solidFill>
                  <a:schemeClr val="accent3">
                    <a:lumMod val="50000"/>
                  </a:schemeClr>
                </a:solidFill>
                <a:latin typeface="Courier" pitchFamily="2" charset="0"/>
              </a:rPr>
              <a:t>GTAGTTTAGAC…</a:t>
            </a:r>
          </a:p>
        </p:txBody>
      </p:sp>
      <p:grpSp>
        <p:nvGrpSpPr>
          <p:cNvPr id="60" name="Group 59">
            <a:extLst>
              <a:ext uri="{FF2B5EF4-FFF2-40B4-BE49-F238E27FC236}">
                <a16:creationId xmlns:a16="http://schemas.microsoft.com/office/drawing/2014/main" id="{05EDB5EB-86C0-7E13-D286-28296D26DE71}"/>
              </a:ext>
            </a:extLst>
          </p:cNvPr>
          <p:cNvGrpSpPr/>
          <p:nvPr/>
        </p:nvGrpSpPr>
        <p:grpSpPr>
          <a:xfrm>
            <a:off x="4473157" y="4598446"/>
            <a:ext cx="1261433" cy="1562543"/>
            <a:chOff x="4169824" y="4317262"/>
            <a:chExt cx="1261433" cy="1562543"/>
          </a:xfrm>
        </p:grpSpPr>
        <p:cxnSp>
          <p:nvCxnSpPr>
            <p:cNvPr id="61" name="Straight Connector 60">
              <a:extLst>
                <a:ext uri="{FF2B5EF4-FFF2-40B4-BE49-F238E27FC236}">
                  <a16:creationId xmlns:a16="http://schemas.microsoft.com/office/drawing/2014/main" id="{6ABE430A-516A-EEA3-3385-3198F06C0444}"/>
                </a:ext>
              </a:extLst>
            </p:cNvPr>
            <p:cNvCxnSpPr>
              <a:cxnSpLocks/>
            </p:cNvCxnSpPr>
            <p:nvPr/>
          </p:nvCxnSpPr>
          <p:spPr>
            <a:xfrm>
              <a:off x="4169824" y="4321605"/>
              <a:ext cx="1261433" cy="155820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a:extLst>
                <a:ext uri="{FF2B5EF4-FFF2-40B4-BE49-F238E27FC236}">
                  <a16:creationId xmlns:a16="http://schemas.microsoft.com/office/drawing/2014/main" id="{4ED6826E-EDAB-AF26-CD35-E1F4EC909BC7}"/>
                </a:ext>
              </a:extLst>
            </p:cNvPr>
            <p:cNvCxnSpPr>
              <a:cxnSpLocks/>
            </p:cNvCxnSpPr>
            <p:nvPr/>
          </p:nvCxnSpPr>
          <p:spPr>
            <a:xfrm flipH="1">
              <a:off x="4238569" y="4317262"/>
              <a:ext cx="1041924" cy="1562543"/>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010960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9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90" grpId="0"/>
      <p:bldP spid="99" grpId="0"/>
      <p:bldP spid="11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7062"/>
          </a:xfrm>
        </p:spPr>
        <p:txBody>
          <a:bodyPr>
            <a:normAutofit/>
          </a:bodyPr>
          <a:lstStyle/>
          <a:p>
            <a:r>
              <a:rPr lang="en-US" sz="3200" dirty="0"/>
              <a:t>Trinity - Inchworm</a:t>
            </a:r>
          </a:p>
        </p:txBody>
      </p:sp>
      <p:sp>
        <p:nvSpPr>
          <p:cNvPr id="4" name="Rectangle 3"/>
          <p:cNvSpPr/>
          <p:nvPr/>
        </p:nvSpPr>
        <p:spPr>
          <a:xfrm>
            <a:off x="3272367" y="1485919"/>
            <a:ext cx="5143500" cy="2677656"/>
          </a:xfrm>
          <a:prstGeom prst="rect">
            <a:avLst/>
          </a:prstGeom>
        </p:spPr>
        <p:txBody>
          <a:bodyPr wrap="square">
            <a:spAutoFit/>
          </a:bodyPr>
          <a:lstStyle/>
          <a:p>
            <a:r>
              <a:rPr lang="en-US" sz="2800" dirty="0"/>
              <a:t>Inchworm assembles reads into the unique sequences of  transcripts (contigs), recovering only a single (best) representative for a set of alternative variants that share k-</a:t>
            </a:r>
            <a:r>
              <a:rPr lang="en-US" sz="2800" dirty="0" err="1"/>
              <a:t>mers</a:t>
            </a:r>
            <a:r>
              <a:rPr lang="en-US" sz="2800" dirty="0"/>
              <a:t>.</a:t>
            </a:r>
          </a:p>
        </p:txBody>
      </p:sp>
      <p:pic>
        <p:nvPicPr>
          <p:cNvPr id="5" name="Picture 4" descr="Screenshot 2016-04-19 15.17.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47" y="0"/>
            <a:ext cx="2213706" cy="6858000"/>
          </a:xfrm>
          <a:prstGeom prst="rect">
            <a:avLst/>
          </a:prstGeom>
        </p:spPr>
      </p:pic>
      <p:sp>
        <p:nvSpPr>
          <p:cNvPr id="6" name="TextBox 5"/>
          <p:cNvSpPr txBox="1"/>
          <p:nvPr/>
        </p:nvSpPr>
        <p:spPr>
          <a:xfrm>
            <a:off x="3272367" y="5013055"/>
            <a:ext cx="5645888" cy="954107"/>
          </a:xfrm>
          <a:prstGeom prst="rect">
            <a:avLst/>
          </a:prstGeom>
          <a:noFill/>
        </p:spPr>
        <p:txBody>
          <a:bodyPr wrap="square" rtlCol="0">
            <a:spAutoFit/>
          </a:bodyPr>
          <a:lstStyle/>
          <a:p>
            <a:r>
              <a:rPr lang="en-US" sz="2800" dirty="0">
                <a:solidFill>
                  <a:srgbClr val="FF0000"/>
                </a:solidFill>
              </a:rPr>
              <a:t>The </a:t>
            </a:r>
            <a:r>
              <a:rPr lang="en-US" sz="2800" dirty="0" err="1">
                <a:solidFill>
                  <a:srgbClr val="FF0000"/>
                </a:solidFill>
              </a:rPr>
              <a:t>contigs</a:t>
            </a:r>
            <a:r>
              <a:rPr lang="en-US" sz="2800" dirty="0">
                <a:solidFill>
                  <a:srgbClr val="FF0000"/>
                </a:solidFill>
              </a:rPr>
              <a:t> alone do not capture the full complexity of the </a:t>
            </a:r>
            <a:r>
              <a:rPr lang="en-US" sz="2800" dirty="0" err="1">
                <a:solidFill>
                  <a:srgbClr val="FF0000"/>
                </a:solidFill>
              </a:rPr>
              <a:t>transcriptome</a:t>
            </a:r>
            <a:endParaRPr lang="en-US" sz="2800" dirty="0">
              <a:solidFill>
                <a:srgbClr val="FF0000"/>
              </a:solidFill>
            </a:endParaRPr>
          </a:p>
        </p:txBody>
      </p:sp>
    </p:spTree>
    <p:extLst>
      <p:ext uri="{BB962C8B-B14F-4D97-AF65-F5344CB8AC3E}">
        <p14:creationId xmlns:p14="http://schemas.microsoft.com/office/powerpoint/2010/main" val="11485140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7062"/>
          </a:xfrm>
        </p:spPr>
        <p:txBody>
          <a:bodyPr>
            <a:normAutofit/>
          </a:bodyPr>
          <a:lstStyle/>
          <a:p>
            <a:r>
              <a:rPr lang="en-US" sz="3200" dirty="0"/>
              <a:t>Trinity - Chrysalis</a:t>
            </a:r>
          </a:p>
        </p:txBody>
      </p:sp>
      <p:sp>
        <p:nvSpPr>
          <p:cNvPr id="4" name="Rectangle 3"/>
          <p:cNvSpPr/>
          <p:nvPr/>
        </p:nvSpPr>
        <p:spPr>
          <a:xfrm>
            <a:off x="3212187" y="1081944"/>
            <a:ext cx="5347021" cy="5262979"/>
          </a:xfrm>
          <a:prstGeom prst="rect">
            <a:avLst/>
          </a:prstGeom>
        </p:spPr>
        <p:txBody>
          <a:bodyPr wrap="square">
            <a:spAutoFit/>
          </a:bodyPr>
          <a:lstStyle/>
          <a:p>
            <a:r>
              <a:rPr lang="en-US" sz="2800" dirty="0"/>
              <a:t>step 2: </a:t>
            </a:r>
            <a:r>
              <a:rPr lang="en-US" sz="2800" b="1" dirty="0">
                <a:solidFill>
                  <a:schemeClr val="tx2">
                    <a:lumMod val="75000"/>
                  </a:schemeClr>
                </a:solidFill>
              </a:rPr>
              <a:t>Chrysalis clusters related </a:t>
            </a:r>
            <a:r>
              <a:rPr lang="en-US" sz="2800" b="1" dirty="0" err="1">
                <a:solidFill>
                  <a:schemeClr val="tx2">
                    <a:lumMod val="75000"/>
                  </a:schemeClr>
                </a:solidFill>
              </a:rPr>
              <a:t>contigs</a:t>
            </a:r>
            <a:endParaRPr lang="en-US" sz="2800" dirty="0"/>
          </a:p>
          <a:p>
            <a:endParaRPr lang="en-US" sz="2800" dirty="0"/>
          </a:p>
          <a:p>
            <a:r>
              <a:rPr lang="en-US" sz="2800" dirty="0"/>
              <a:t>Chrysalis then </a:t>
            </a:r>
            <a:r>
              <a:rPr lang="en-US" sz="2800" b="1" dirty="0">
                <a:solidFill>
                  <a:srgbClr val="17375E"/>
                </a:solidFill>
              </a:rPr>
              <a:t>constructs a de Bruijn graph</a:t>
            </a:r>
            <a:r>
              <a:rPr lang="en-US" sz="2800" dirty="0"/>
              <a:t> for each cluster of  related contigs</a:t>
            </a:r>
          </a:p>
          <a:p>
            <a:endParaRPr lang="en-US" sz="2800" dirty="0"/>
          </a:p>
          <a:p>
            <a:r>
              <a:rPr lang="en-US" sz="2800" dirty="0"/>
              <a:t>Determine </a:t>
            </a:r>
            <a:r>
              <a:rPr lang="en-US" sz="2800" b="1" dirty="0">
                <a:solidFill>
                  <a:schemeClr val="tx2">
                    <a:lumMod val="75000"/>
                  </a:schemeClr>
                </a:solidFill>
              </a:rPr>
              <a:t>components. </a:t>
            </a:r>
            <a:r>
              <a:rPr lang="en-US" sz="2800" dirty="0"/>
              <a:t>Each component defines a collection of </a:t>
            </a:r>
            <a:r>
              <a:rPr lang="en-US" sz="2800" dirty="0" err="1"/>
              <a:t>contigs</a:t>
            </a:r>
            <a:r>
              <a:rPr lang="en-US" sz="2800" dirty="0"/>
              <a:t> that are likely to be derived from alternative splice forms or closely related </a:t>
            </a:r>
            <a:r>
              <a:rPr lang="en-US" sz="2800" dirty="0" err="1"/>
              <a:t>paralogs</a:t>
            </a:r>
            <a:r>
              <a:rPr lang="en-US" sz="2800" dirty="0"/>
              <a:t>.</a:t>
            </a:r>
          </a:p>
        </p:txBody>
      </p:sp>
      <p:pic>
        <p:nvPicPr>
          <p:cNvPr id="5" name="Picture 4" descr="Screenshot 2016-04-19 15.17.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21" y="381000"/>
            <a:ext cx="2559849" cy="6372772"/>
          </a:xfrm>
          <a:prstGeom prst="rect">
            <a:avLst/>
          </a:prstGeom>
        </p:spPr>
      </p:pic>
    </p:spTree>
    <p:extLst>
      <p:ext uri="{BB962C8B-B14F-4D97-AF65-F5344CB8AC3E}">
        <p14:creationId xmlns:p14="http://schemas.microsoft.com/office/powerpoint/2010/main" val="3674358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7062"/>
          </a:xfrm>
        </p:spPr>
        <p:txBody>
          <a:bodyPr>
            <a:normAutofit/>
          </a:bodyPr>
          <a:lstStyle/>
          <a:p>
            <a:r>
              <a:rPr lang="en-US" sz="3200" dirty="0"/>
              <a:t>Trinity - Butterfly</a:t>
            </a:r>
          </a:p>
        </p:txBody>
      </p:sp>
      <p:sp>
        <p:nvSpPr>
          <p:cNvPr id="4" name="Rectangle 3"/>
          <p:cNvSpPr/>
          <p:nvPr/>
        </p:nvSpPr>
        <p:spPr>
          <a:xfrm>
            <a:off x="2997630" y="1304597"/>
            <a:ext cx="5866970" cy="3970318"/>
          </a:xfrm>
          <a:prstGeom prst="rect">
            <a:avLst/>
          </a:prstGeom>
        </p:spPr>
        <p:txBody>
          <a:bodyPr wrap="square">
            <a:spAutoFit/>
          </a:bodyPr>
          <a:lstStyle/>
          <a:p>
            <a:r>
              <a:rPr lang="en-US" sz="2800" dirty="0"/>
              <a:t>step 3: Butterfly reconstructs plausible, full-length, linear transcripts by reconciling the individual de </a:t>
            </a:r>
            <a:r>
              <a:rPr lang="en-US" sz="2800" dirty="0" err="1"/>
              <a:t>Bruijn</a:t>
            </a:r>
            <a:r>
              <a:rPr lang="en-US" sz="2800" dirty="0"/>
              <a:t> graphs generated by Chrysalis </a:t>
            </a:r>
            <a:r>
              <a:rPr lang="en-US" sz="2800" b="1" dirty="0">
                <a:solidFill>
                  <a:srgbClr val="17375E"/>
                </a:solidFill>
              </a:rPr>
              <a:t>with the original reads and paired ends</a:t>
            </a:r>
            <a:r>
              <a:rPr lang="en-US" sz="2800" dirty="0"/>
              <a:t>.</a:t>
            </a:r>
          </a:p>
          <a:p>
            <a:endParaRPr lang="en-US" sz="2800" dirty="0"/>
          </a:p>
          <a:p>
            <a:r>
              <a:rPr lang="en-US" sz="2800" dirty="0"/>
              <a:t>Butterfly resolves  alternatively  spliced  isoforms  and  transcripts  derived from </a:t>
            </a:r>
            <a:r>
              <a:rPr lang="en-US" sz="2800" dirty="0" err="1"/>
              <a:t>paralogous</a:t>
            </a:r>
            <a:r>
              <a:rPr lang="en-US" sz="2800" dirty="0"/>
              <a:t> genes.</a:t>
            </a:r>
          </a:p>
        </p:txBody>
      </p:sp>
      <p:pic>
        <p:nvPicPr>
          <p:cNvPr id="3" name="Picture 2" descr="Screenshot 2016-04-19 15.18.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52400"/>
            <a:ext cx="2469386" cy="6705600"/>
          </a:xfrm>
          <a:prstGeom prst="rect">
            <a:avLst/>
          </a:prstGeom>
        </p:spPr>
      </p:pic>
    </p:spTree>
    <p:extLst>
      <p:ext uri="{BB962C8B-B14F-4D97-AF65-F5344CB8AC3E}">
        <p14:creationId xmlns:p14="http://schemas.microsoft.com/office/powerpoint/2010/main" val="28900058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866515"/>
          </a:xfrm>
        </p:spPr>
        <p:txBody>
          <a:bodyPr>
            <a:normAutofit/>
          </a:bodyPr>
          <a:lstStyle/>
          <a:p>
            <a:pPr algn="ctr"/>
            <a:r>
              <a:rPr lang="en-US" sz="3200" dirty="0"/>
              <a:t>BED format and </a:t>
            </a:r>
            <a:r>
              <a:rPr lang="en-US" sz="3200" dirty="0" err="1"/>
              <a:t>BEDtools</a:t>
            </a:r>
            <a:endParaRPr lang="en-US" sz="3200" dirty="0"/>
          </a:p>
        </p:txBody>
      </p:sp>
      <p:sp>
        <p:nvSpPr>
          <p:cNvPr id="4" name="TextBox 3"/>
          <p:cNvSpPr txBox="1"/>
          <p:nvPr/>
        </p:nvSpPr>
        <p:spPr>
          <a:xfrm>
            <a:off x="895739" y="1823257"/>
            <a:ext cx="7619611" cy="1261884"/>
          </a:xfrm>
          <a:prstGeom prst="rect">
            <a:avLst/>
          </a:prstGeom>
          <a:noFill/>
        </p:spPr>
        <p:txBody>
          <a:bodyPr wrap="square" rtlCol="0">
            <a:spAutoFit/>
          </a:bodyPr>
          <a:lstStyle/>
          <a:p>
            <a:r>
              <a:rPr lang="en-US" sz="2400" dirty="0">
                <a:latin typeface="Courier" pitchFamily="2" charset="0"/>
                <a:cs typeface="Calibri Light" panose="020F0302020204030204" pitchFamily="34" charset="0"/>
              </a:rPr>
              <a:t>chr1	0	100	region1	.	+</a:t>
            </a:r>
          </a:p>
          <a:p>
            <a:r>
              <a:rPr lang="en-US" sz="2400" dirty="0">
                <a:latin typeface="Courier" pitchFamily="2" charset="0"/>
                <a:cs typeface="Calibri Light" panose="020F0302020204030204" pitchFamily="34" charset="0"/>
              </a:rPr>
              <a:t>chr1	100	200	region2	.	-</a:t>
            </a:r>
          </a:p>
          <a:p>
            <a:r>
              <a:rPr lang="en-US" sz="2800" dirty="0">
                <a:latin typeface="Calibri Light" panose="020F0302020204030204" pitchFamily="34" charset="0"/>
                <a:cs typeface="Calibri Light" panose="020F0302020204030204" pitchFamily="34" charset="0"/>
              </a:rPr>
              <a:t>…</a:t>
            </a:r>
          </a:p>
        </p:txBody>
      </p:sp>
      <p:sp>
        <p:nvSpPr>
          <p:cNvPr id="3" name="TextBox 2">
            <a:extLst>
              <a:ext uri="{FF2B5EF4-FFF2-40B4-BE49-F238E27FC236}">
                <a16:creationId xmlns:a16="http://schemas.microsoft.com/office/drawing/2014/main" id="{8B58CBC9-BDB2-9576-5EF4-40BF6155C491}"/>
              </a:ext>
            </a:extLst>
          </p:cNvPr>
          <p:cNvSpPr txBox="1"/>
          <p:nvPr/>
        </p:nvSpPr>
        <p:spPr>
          <a:xfrm>
            <a:off x="895739" y="3676757"/>
            <a:ext cx="7459093" cy="2262158"/>
          </a:xfrm>
          <a:prstGeom prst="rect">
            <a:avLst/>
          </a:prstGeom>
          <a:noFill/>
        </p:spPr>
        <p:txBody>
          <a:bodyPr wrap="none" rtlCol="0">
            <a:spAutoFit/>
          </a:bodyPr>
          <a:lstStyle/>
          <a:p>
            <a:pPr marL="0" indent="0">
              <a:lnSpc>
                <a:spcPct val="150000"/>
              </a:lnSpc>
              <a:buNone/>
            </a:pPr>
            <a:r>
              <a:rPr lang="en-US" sz="2400" dirty="0" err="1">
                <a:latin typeface="Courier" pitchFamily="2" charset="0"/>
              </a:rPr>
              <a:t>BEDtools</a:t>
            </a:r>
            <a:endParaRPr lang="en-US" sz="2400" dirty="0">
              <a:latin typeface="Courier" pitchFamily="2" charset="0"/>
            </a:endParaRPr>
          </a:p>
          <a:p>
            <a:pPr marL="0" indent="0">
              <a:lnSpc>
                <a:spcPct val="150000"/>
              </a:lnSpc>
              <a:buNone/>
            </a:pPr>
            <a:r>
              <a:rPr lang="en-US" sz="2400" b="1" dirty="0">
                <a:latin typeface="Courier" pitchFamily="2" charset="0"/>
              </a:rPr>
              <a:t>intersect</a:t>
            </a:r>
            <a:r>
              <a:rPr lang="en-US" sz="1400" b="1" dirty="0">
                <a:latin typeface="Courier" pitchFamily="2" charset="0"/>
              </a:rPr>
              <a:t> </a:t>
            </a:r>
            <a:r>
              <a:rPr lang="en-US" sz="1400" dirty="0">
                <a:latin typeface="Courier" pitchFamily="2" charset="0"/>
              </a:rPr>
              <a:t>Find overlapping intervals in various ways.</a:t>
            </a:r>
          </a:p>
          <a:p>
            <a:pPr marL="0" indent="0">
              <a:lnSpc>
                <a:spcPct val="150000"/>
              </a:lnSpc>
              <a:buNone/>
            </a:pPr>
            <a:r>
              <a:rPr lang="en-US" sz="2400" b="1" dirty="0" err="1">
                <a:latin typeface="Courier" pitchFamily="2" charset="0"/>
              </a:rPr>
              <a:t>getfasta</a:t>
            </a:r>
            <a:r>
              <a:rPr lang="en-US" sz="1400" b="1" dirty="0">
                <a:latin typeface="Courier" pitchFamily="2" charset="0"/>
              </a:rPr>
              <a:t> </a:t>
            </a:r>
            <a:r>
              <a:rPr lang="en-US" sz="1400" dirty="0">
                <a:latin typeface="Courier" pitchFamily="2" charset="0"/>
              </a:rPr>
              <a:t>Use intervals to extract sequences from a FASTA file.</a:t>
            </a:r>
          </a:p>
          <a:p>
            <a:pPr marL="0" indent="0">
              <a:lnSpc>
                <a:spcPct val="150000"/>
              </a:lnSpc>
              <a:buNone/>
            </a:pPr>
            <a:r>
              <a:rPr lang="en-US" sz="2400" dirty="0">
                <a:latin typeface="Courier" pitchFamily="2" charset="0"/>
              </a:rPr>
              <a:t>…</a:t>
            </a:r>
          </a:p>
        </p:txBody>
      </p:sp>
    </p:spTree>
    <p:extLst>
      <p:ext uri="{BB962C8B-B14F-4D97-AF65-F5344CB8AC3E}">
        <p14:creationId xmlns:p14="http://schemas.microsoft.com/office/powerpoint/2010/main" val="5486488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3800" y="274637"/>
            <a:ext cx="2679700" cy="927629"/>
          </a:xfrm>
        </p:spPr>
        <p:txBody>
          <a:bodyPr>
            <a:normAutofit fontScale="90000"/>
          </a:bodyPr>
          <a:lstStyle/>
          <a:p>
            <a:r>
              <a:rPr lang="en-US" sz="3200" dirty="0"/>
              <a:t>Trinity summary</a:t>
            </a:r>
          </a:p>
        </p:txBody>
      </p:sp>
      <p:pic>
        <p:nvPicPr>
          <p:cNvPr id="4" name="Picture 3" descr="Screenshot 2016-04-20 12.16.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8" y="88900"/>
            <a:ext cx="5760583" cy="6705600"/>
          </a:xfrm>
          <a:prstGeom prst="rect">
            <a:avLst/>
          </a:prstGeom>
        </p:spPr>
      </p:pic>
      <p:sp>
        <p:nvSpPr>
          <p:cNvPr id="5" name="TextBox 4"/>
          <p:cNvSpPr txBox="1"/>
          <p:nvPr/>
        </p:nvSpPr>
        <p:spPr>
          <a:xfrm>
            <a:off x="5866753" y="1778000"/>
            <a:ext cx="3237485" cy="4893647"/>
          </a:xfrm>
          <a:prstGeom prst="rect">
            <a:avLst/>
          </a:prstGeom>
          <a:noFill/>
        </p:spPr>
        <p:txBody>
          <a:bodyPr wrap="none" rtlCol="0">
            <a:spAutoFit/>
          </a:bodyPr>
          <a:lstStyle/>
          <a:p>
            <a:r>
              <a:rPr lang="en-US" sz="2400" b="1" dirty="0">
                <a:solidFill>
                  <a:schemeClr val="tx2">
                    <a:lumMod val="75000"/>
                  </a:schemeClr>
                </a:solidFill>
              </a:rPr>
              <a:t>reads to </a:t>
            </a:r>
            <a:r>
              <a:rPr lang="en-US" sz="2400" b="1" dirty="0" err="1">
                <a:solidFill>
                  <a:schemeClr val="tx2">
                    <a:lumMod val="75000"/>
                  </a:schemeClr>
                </a:solidFill>
              </a:rPr>
              <a:t>contigs</a:t>
            </a:r>
            <a:endParaRPr lang="en-US" sz="2400" dirty="0"/>
          </a:p>
          <a:p>
            <a:endParaRPr lang="en-US" sz="2400" dirty="0"/>
          </a:p>
          <a:p>
            <a:endParaRPr lang="en-US" sz="2400" dirty="0"/>
          </a:p>
          <a:p>
            <a:endParaRPr lang="en-US" sz="2400" dirty="0"/>
          </a:p>
          <a:p>
            <a:endParaRPr lang="en-US" sz="2400" dirty="0"/>
          </a:p>
          <a:p>
            <a:r>
              <a:rPr lang="en-US" sz="2400" b="1" dirty="0" err="1">
                <a:solidFill>
                  <a:srgbClr val="17375E"/>
                </a:solidFill>
              </a:rPr>
              <a:t>contigs</a:t>
            </a:r>
            <a:r>
              <a:rPr lang="en-US" sz="2400" b="1" dirty="0">
                <a:solidFill>
                  <a:srgbClr val="17375E"/>
                </a:solidFill>
              </a:rPr>
              <a:t> to cluster/graph</a:t>
            </a:r>
          </a:p>
          <a:p>
            <a:endParaRPr lang="en-US" sz="2400" dirty="0"/>
          </a:p>
          <a:p>
            <a:endParaRPr lang="en-US" sz="2400" b="1" dirty="0">
              <a:solidFill>
                <a:schemeClr val="tx2">
                  <a:lumMod val="75000"/>
                </a:schemeClr>
              </a:solidFill>
            </a:endParaRPr>
          </a:p>
          <a:p>
            <a:endParaRPr lang="en-US" sz="2400" b="1" dirty="0">
              <a:solidFill>
                <a:schemeClr val="tx2">
                  <a:lumMod val="75000"/>
                </a:schemeClr>
              </a:solidFill>
            </a:endParaRPr>
          </a:p>
          <a:p>
            <a:endParaRPr lang="en-US" sz="2400" b="1" dirty="0">
              <a:solidFill>
                <a:schemeClr val="tx2">
                  <a:lumMod val="75000"/>
                </a:schemeClr>
              </a:solidFill>
            </a:endParaRPr>
          </a:p>
          <a:p>
            <a:endParaRPr lang="en-US" sz="2400" b="1" dirty="0">
              <a:solidFill>
                <a:schemeClr val="tx2">
                  <a:lumMod val="75000"/>
                </a:schemeClr>
              </a:solidFill>
            </a:endParaRPr>
          </a:p>
          <a:p>
            <a:endParaRPr lang="en-US" sz="2400" b="1" dirty="0">
              <a:solidFill>
                <a:schemeClr val="tx2">
                  <a:lumMod val="75000"/>
                </a:schemeClr>
              </a:solidFill>
            </a:endParaRPr>
          </a:p>
          <a:p>
            <a:r>
              <a:rPr lang="en-US" sz="2400" b="1" dirty="0">
                <a:solidFill>
                  <a:schemeClr val="tx2">
                    <a:lumMod val="75000"/>
                  </a:schemeClr>
                </a:solidFill>
              </a:rPr>
              <a:t>graph to transcripts</a:t>
            </a:r>
            <a:endParaRPr lang="en-US" sz="2400" dirty="0"/>
          </a:p>
        </p:txBody>
      </p:sp>
      <p:sp>
        <p:nvSpPr>
          <p:cNvPr id="3" name="TextBox 2">
            <a:extLst>
              <a:ext uri="{FF2B5EF4-FFF2-40B4-BE49-F238E27FC236}">
                <a16:creationId xmlns:a16="http://schemas.microsoft.com/office/drawing/2014/main" id="{5269CF61-274D-7B45-A532-EB6FC01DF891}"/>
              </a:ext>
            </a:extLst>
          </p:cNvPr>
          <p:cNvSpPr txBox="1"/>
          <p:nvPr/>
        </p:nvSpPr>
        <p:spPr>
          <a:xfrm>
            <a:off x="382477" y="1202266"/>
            <a:ext cx="431528" cy="584775"/>
          </a:xfrm>
          <a:prstGeom prst="rect">
            <a:avLst/>
          </a:prstGeom>
          <a:noFill/>
        </p:spPr>
        <p:txBody>
          <a:bodyPr wrap="none" rtlCol="0">
            <a:spAutoFit/>
          </a:bodyPr>
          <a:lstStyle/>
          <a:p>
            <a:r>
              <a:rPr lang="en-US" sz="3200" dirty="0">
                <a:solidFill>
                  <a:srgbClr val="FF0000"/>
                </a:solidFill>
                <a:latin typeface="Courier" pitchFamily="2" charset="0"/>
              </a:rPr>
              <a:t>K</a:t>
            </a:r>
          </a:p>
        </p:txBody>
      </p:sp>
      <p:sp>
        <p:nvSpPr>
          <p:cNvPr id="6" name="TextBox 5">
            <a:extLst>
              <a:ext uri="{FF2B5EF4-FFF2-40B4-BE49-F238E27FC236}">
                <a16:creationId xmlns:a16="http://schemas.microsoft.com/office/drawing/2014/main" id="{170604C5-3AD2-9E4F-893A-56E90624B56A}"/>
              </a:ext>
            </a:extLst>
          </p:cNvPr>
          <p:cNvSpPr txBox="1"/>
          <p:nvPr/>
        </p:nvSpPr>
        <p:spPr>
          <a:xfrm>
            <a:off x="382477" y="2981448"/>
            <a:ext cx="925253" cy="584775"/>
          </a:xfrm>
          <a:prstGeom prst="rect">
            <a:avLst/>
          </a:prstGeom>
          <a:noFill/>
        </p:spPr>
        <p:txBody>
          <a:bodyPr wrap="none" rtlCol="0">
            <a:spAutoFit/>
          </a:bodyPr>
          <a:lstStyle/>
          <a:p>
            <a:r>
              <a:rPr lang="en-US" sz="3200" dirty="0">
                <a:solidFill>
                  <a:srgbClr val="FF0000"/>
                </a:solidFill>
                <a:latin typeface="Courier" pitchFamily="2" charset="0"/>
              </a:rPr>
              <a:t>K-1</a:t>
            </a:r>
          </a:p>
        </p:txBody>
      </p:sp>
    </p:spTree>
    <p:extLst>
      <p:ext uri="{BB962C8B-B14F-4D97-AF65-F5344CB8AC3E}">
        <p14:creationId xmlns:p14="http://schemas.microsoft.com/office/powerpoint/2010/main" val="20045490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76870" y="927102"/>
            <a:ext cx="6815666" cy="5871848"/>
          </a:xfrm>
          <a:prstGeom prst="rect">
            <a:avLst/>
          </a:prstGeom>
        </p:spPr>
      </p:pic>
      <p:sp>
        <p:nvSpPr>
          <p:cNvPr id="3" name="Title 2"/>
          <p:cNvSpPr>
            <a:spLocks noGrp="1"/>
          </p:cNvSpPr>
          <p:nvPr>
            <p:ph type="title" idx="4294967295"/>
          </p:nvPr>
        </p:nvSpPr>
        <p:spPr>
          <a:xfrm>
            <a:off x="457200" y="274638"/>
            <a:ext cx="8229600" cy="754062"/>
          </a:xfrm>
        </p:spPr>
        <p:txBody>
          <a:bodyPr>
            <a:normAutofit/>
          </a:bodyPr>
          <a:lstStyle/>
          <a:p>
            <a:r>
              <a:rPr lang="en-US" sz="2800" i="1" dirty="0"/>
              <a:t>De</a:t>
            </a:r>
            <a:r>
              <a:rPr lang="en-US" sz="2800" i="1" baseline="0" dirty="0"/>
              <a:t> novo </a:t>
            </a:r>
            <a:r>
              <a:rPr lang="en-US" sz="2800" baseline="0" dirty="0"/>
              <a:t>assembly could correct wrong annotations</a:t>
            </a:r>
            <a:endParaRPr lang="en-US" sz="2800" dirty="0"/>
          </a:p>
        </p:txBody>
      </p:sp>
      <p:sp>
        <p:nvSpPr>
          <p:cNvPr id="4" name="Oval 3"/>
          <p:cNvSpPr/>
          <p:nvPr/>
        </p:nvSpPr>
        <p:spPr>
          <a:xfrm>
            <a:off x="2116667" y="1185333"/>
            <a:ext cx="5875869" cy="880534"/>
          </a:xfrm>
          <a:prstGeom prst="ellipse">
            <a:avLst/>
          </a:prstGeom>
          <a:no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386667" y="4080933"/>
            <a:ext cx="1727200" cy="880534"/>
          </a:xfrm>
          <a:prstGeom prst="ellipse">
            <a:avLst/>
          </a:prstGeom>
          <a:no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04634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a:t>Note</a:t>
            </a:r>
          </a:p>
        </p:txBody>
      </p:sp>
      <p:sp>
        <p:nvSpPr>
          <p:cNvPr id="3" name="TextBox 2"/>
          <p:cNvSpPr txBox="1"/>
          <p:nvPr/>
        </p:nvSpPr>
        <p:spPr>
          <a:xfrm>
            <a:off x="457201" y="2501900"/>
            <a:ext cx="8585200" cy="1477328"/>
          </a:xfrm>
          <a:prstGeom prst="rect">
            <a:avLst/>
          </a:prstGeom>
          <a:noFill/>
        </p:spPr>
        <p:txBody>
          <a:bodyPr wrap="square" rtlCol="0">
            <a:spAutoFit/>
          </a:bodyPr>
          <a:lstStyle/>
          <a:p>
            <a:r>
              <a:rPr lang="en-US" sz="2800" dirty="0"/>
              <a:t>Trinity also provides an option to perform reference-guided transcriptome assembly</a:t>
            </a:r>
          </a:p>
          <a:p>
            <a:endParaRPr lang="en-US" dirty="0"/>
          </a:p>
          <a:p>
            <a:r>
              <a:rPr lang="en-US" sz="1600" dirty="0"/>
              <a:t>https://</a:t>
            </a:r>
            <a:r>
              <a:rPr lang="en-US" sz="1600" dirty="0" err="1"/>
              <a:t>github.com</a:t>
            </a:r>
            <a:r>
              <a:rPr lang="en-US" sz="1600" dirty="0"/>
              <a:t>/</a:t>
            </a:r>
            <a:r>
              <a:rPr lang="en-US" sz="1600" dirty="0" err="1"/>
              <a:t>trinityrnaseq</a:t>
            </a:r>
            <a:r>
              <a:rPr lang="en-US" sz="1600" dirty="0"/>
              <a:t>/</a:t>
            </a:r>
            <a:r>
              <a:rPr lang="en-US" sz="1600" dirty="0" err="1"/>
              <a:t>trinityrnaseq</a:t>
            </a:r>
            <a:r>
              <a:rPr lang="en-US" sz="1600" dirty="0"/>
              <a:t>/wiki/Genome-Guided-Trinity-</a:t>
            </a:r>
            <a:r>
              <a:rPr lang="en-US" sz="1600" dirty="0" err="1"/>
              <a:t>Transcriptome</a:t>
            </a:r>
            <a:r>
              <a:rPr lang="en-US" sz="1600" dirty="0"/>
              <a:t>-Assembly</a:t>
            </a:r>
          </a:p>
        </p:txBody>
      </p:sp>
    </p:spTree>
    <p:extLst>
      <p:ext uri="{BB962C8B-B14F-4D97-AF65-F5344CB8AC3E}">
        <p14:creationId xmlns:p14="http://schemas.microsoft.com/office/powerpoint/2010/main" val="39101795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1744580" y="1633009"/>
            <a:ext cx="6247953" cy="3560762"/>
          </a:xfrm>
        </p:spPr>
        <p:txBody>
          <a:bodyPr>
            <a:normAutofit/>
          </a:bodyPr>
          <a:lstStyle/>
          <a:p>
            <a:pPr lvl="0">
              <a:lnSpc>
                <a:spcPct val="120000"/>
              </a:lnSpc>
            </a:pPr>
            <a:r>
              <a:rPr lang="en-US" dirty="0">
                <a:solidFill>
                  <a:schemeClr val="bg1">
                    <a:lumMod val="85000"/>
                  </a:schemeClr>
                </a:solidFill>
              </a:rPr>
              <a:t>Introduction of RNA-</a:t>
            </a:r>
            <a:r>
              <a:rPr lang="en-US" dirty="0" err="1">
                <a:solidFill>
                  <a:schemeClr val="bg1">
                    <a:lumMod val="85000"/>
                  </a:schemeClr>
                </a:solidFill>
              </a:rPr>
              <a:t>Seq</a:t>
            </a:r>
            <a:endParaRPr lang="en-US" dirty="0">
              <a:solidFill>
                <a:schemeClr val="bg1">
                  <a:lumMod val="85000"/>
                </a:schemeClr>
              </a:solidFill>
            </a:endParaRPr>
          </a:p>
          <a:p>
            <a:pPr lvl="0">
              <a:lnSpc>
                <a:spcPct val="120000"/>
              </a:lnSpc>
            </a:pPr>
            <a:r>
              <a:rPr lang="en-US" dirty="0">
                <a:solidFill>
                  <a:schemeClr val="bg1">
                    <a:lumMod val="85000"/>
                  </a:schemeClr>
                </a:solidFill>
              </a:rPr>
              <a:t>RNA-</a:t>
            </a:r>
            <a:r>
              <a:rPr lang="en-US" dirty="0" err="1">
                <a:solidFill>
                  <a:schemeClr val="bg1">
                    <a:lumMod val="85000"/>
                  </a:schemeClr>
                </a:solidFill>
              </a:rPr>
              <a:t>Seq</a:t>
            </a:r>
            <a:r>
              <a:rPr lang="en-US" dirty="0">
                <a:solidFill>
                  <a:schemeClr val="bg1">
                    <a:lumMod val="85000"/>
                  </a:schemeClr>
                </a:solidFill>
              </a:rPr>
              <a:t> procedure</a:t>
            </a:r>
          </a:p>
          <a:p>
            <a:pPr lvl="0">
              <a:lnSpc>
                <a:spcPct val="120000"/>
              </a:lnSpc>
            </a:pPr>
            <a:r>
              <a:rPr lang="en-US" dirty="0">
                <a:solidFill>
                  <a:schemeClr val="bg1">
                    <a:lumMod val="85000"/>
                  </a:schemeClr>
                </a:solidFill>
              </a:rPr>
              <a:t>Reference guided assembly</a:t>
            </a:r>
          </a:p>
          <a:p>
            <a:pPr lvl="0">
              <a:lnSpc>
                <a:spcPct val="120000"/>
              </a:lnSpc>
            </a:pPr>
            <a:r>
              <a:rPr lang="en-US" dirty="0">
                <a:solidFill>
                  <a:schemeClr val="bg1">
                    <a:lumMod val="85000"/>
                  </a:schemeClr>
                </a:solidFill>
              </a:rPr>
              <a:t>RNA-</a:t>
            </a:r>
            <a:r>
              <a:rPr lang="en-US" dirty="0" err="1">
                <a:solidFill>
                  <a:schemeClr val="bg1">
                    <a:lumMod val="85000"/>
                  </a:schemeClr>
                </a:solidFill>
              </a:rPr>
              <a:t>Seq</a:t>
            </a:r>
            <a:r>
              <a:rPr lang="en-US" dirty="0">
                <a:solidFill>
                  <a:schemeClr val="bg1">
                    <a:lumMod val="85000"/>
                  </a:schemeClr>
                </a:solidFill>
              </a:rPr>
              <a:t> </a:t>
            </a:r>
            <a:r>
              <a:rPr lang="en-US" i="1" dirty="0">
                <a:solidFill>
                  <a:schemeClr val="bg1">
                    <a:lumMod val="85000"/>
                  </a:schemeClr>
                </a:solidFill>
              </a:rPr>
              <a:t>de novo </a:t>
            </a:r>
            <a:r>
              <a:rPr lang="en-US" dirty="0">
                <a:solidFill>
                  <a:schemeClr val="bg1">
                    <a:lumMod val="85000"/>
                  </a:schemeClr>
                </a:solidFill>
              </a:rPr>
              <a:t>assembly</a:t>
            </a:r>
          </a:p>
          <a:p>
            <a:pPr>
              <a:lnSpc>
                <a:spcPct val="120000"/>
              </a:lnSpc>
            </a:pPr>
            <a:r>
              <a:rPr lang="en-US" dirty="0" err="1"/>
              <a:t>PacBio</a:t>
            </a:r>
            <a:r>
              <a:rPr lang="en-US" dirty="0"/>
              <a:t> </a:t>
            </a:r>
            <a:r>
              <a:rPr lang="en-US" dirty="0" err="1"/>
              <a:t>Iso-seq</a:t>
            </a:r>
            <a:endParaRPr lang="en-US" dirty="0"/>
          </a:p>
        </p:txBody>
      </p:sp>
    </p:spTree>
    <p:extLst>
      <p:ext uri="{BB962C8B-B14F-4D97-AF65-F5344CB8AC3E}">
        <p14:creationId xmlns:p14="http://schemas.microsoft.com/office/powerpoint/2010/main" val="31646496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457200" y="274638"/>
            <a:ext cx="8229600" cy="715962"/>
          </a:xfrm>
        </p:spPr>
        <p:txBody>
          <a:bodyPr/>
          <a:lstStyle/>
          <a:p>
            <a:r>
              <a:rPr lang="en-US" sz="3200" dirty="0" err="1">
                <a:latin typeface="Calibri" charset="0"/>
              </a:rPr>
              <a:t>PacBio</a:t>
            </a:r>
            <a:r>
              <a:rPr lang="en-US" sz="3200" dirty="0">
                <a:latin typeface="Calibri" charset="0"/>
              </a:rPr>
              <a:t> long reads for RNA sequencing (</a:t>
            </a:r>
            <a:r>
              <a:rPr lang="en-US" sz="3200" dirty="0" err="1">
                <a:latin typeface="Calibri" charset="0"/>
              </a:rPr>
              <a:t>Iso-Seq</a:t>
            </a:r>
            <a:r>
              <a:rPr lang="en-US" sz="3200" dirty="0">
                <a:latin typeface="Calibri" charset="0"/>
              </a:rPr>
              <a:t>)</a:t>
            </a:r>
          </a:p>
        </p:txBody>
      </p:sp>
      <p:sp>
        <p:nvSpPr>
          <p:cNvPr id="50178" name="Content Placeholder 2"/>
          <p:cNvSpPr>
            <a:spLocks noGrp="1"/>
          </p:cNvSpPr>
          <p:nvPr>
            <p:ph idx="1"/>
          </p:nvPr>
        </p:nvSpPr>
        <p:spPr>
          <a:xfrm>
            <a:off x="457200" y="1117600"/>
            <a:ext cx="8229600" cy="1458913"/>
          </a:xfrm>
          <a:ln>
            <a:noFill/>
          </a:ln>
        </p:spPr>
        <p:txBody>
          <a:bodyPr>
            <a:normAutofit fontScale="92500" lnSpcReduction="10000"/>
          </a:bodyPr>
          <a:lstStyle/>
          <a:p>
            <a:r>
              <a:rPr lang="en-US" dirty="0" err="1"/>
              <a:t>Iso-Seq</a:t>
            </a:r>
            <a:r>
              <a:rPr lang="en-US" dirty="0"/>
              <a:t> for analyzing full-length transcripts</a:t>
            </a:r>
          </a:p>
          <a:p>
            <a:r>
              <a:rPr lang="en-US" dirty="0">
                <a:latin typeface="Calibri" charset="0"/>
              </a:rPr>
              <a:t>High-quality, single-molecule, circular-consensus (CCS)</a:t>
            </a:r>
          </a:p>
        </p:txBody>
      </p:sp>
      <p:pic>
        <p:nvPicPr>
          <p:cNvPr id="5017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1025" y="2830513"/>
            <a:ext cx="3690938"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018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5625" y="2770188"/>
            <a:ext cx="3921125" cy="3355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81" name="TextBox 5"/>
          <p:cNvSpPr txBox="1">
            <a:spLocks noChangeArrowheads="1"/>
          </p:cNvSpPr>
          <p:nvPr/>
        </p:nvSpPr>
        <p:spPr bwMode="auto">
          <a:xfrm>
            <a:off x="307975" y="6443663"/>
            <a:ext cx="5480050" cy="24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http://flxlexblog.wordpress.com/2013/02/11/applications-for-pacbio-circular-consensus-sequencing/</a:t>
            </a:r>
          </a:p>
        </p:txBody>
      </p:sp>
      <p:pic>
        <p:nvPicPr>
          <p:cNvPr id="5018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3897313"/>
            <a:ext cx="2306638" cy="2024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43847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69962"/>
          </a:xfrm>
        </p:spPr>
        <p:txBody>
          <a:bodyPr>
            <a:normAutofit/>
          </a:bodyPr>
          <a:lstStyle/>
          <a:p>
            <a:r>
              <a:rPr lang="en-US" sz="3200" dirty="0"/>
              <a:t>Multiple passes improve sequence quality</a:t>
            </a:r>
          </a:p>
        </p:txBody>
      </p:sp>
      <p:sp>
        <p:nvSpPr>
          <p:cNvPr id="4" name="Slide Number Placeholder 3"/>
          <p:cNvSpPr>
            <a:spLocks noGrp="1"/>
          </p:cNvSpPr>
          <p:nvPr>
            <p:ph type="sldNum" sz="quarter" idx="12"/>
          </p:nvPr>
        </p:nvSpPr>
        <p:spPr/>
        <p:txBody>
          <a:bodyPr/>
          <a:lstStyle/>
          <a:p>
            <a:fld id="{24045BA2-51C2-41BC-95CD-75F745722139}" type="slidenum">
              <a:rPr lang="en-US" smtClean="0"/>
              <a:pPr/>
              <a:t>35</a:t>
            </a:fld>
            <a:endParaRPr lang="en-US" dirty="0"/>
          </a:p>
        </p:txBody>
      </p:sp>
      <p:pic>
        <p:nvPicPr>
          <p:cNvPr id="7" name="Picture 6"/>
          <p:cNvPicPr>
            <a:picLocks noChangeAspect="1"/>
          </p:cNvPicPr>
          <p:nvPr/>
        </p:nvPicPr>
        <p:blipFill>
          <a:blip r:embed="rId2"/>
          <a:stretch>
            <a:fillRect/>
          </a:stretch>
        </p:blipFill>
        <p:spPr>
          <a:xfrm>
            <a:off x="553437" y="2271713"/>
            <a:ext cx="8133363" cy="3406073"/>
          </a:xfrm>
          <a:prstGeom prst="rect">
            <a:avLst/>
          </a:prstGeom>
        </p:spPr>
      </p:pic>
      <p:pic>
        <p:nvPicPr>
          <p:cNvPr id="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5894" y="1433513"/>
            <a:ext cx="3690938"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 name="TextBox 8"/>
          <p:cNvSpPr txBox="1"/>
          <p:nvPr/>
        </p:nvSpPr>
        <p:spPr>
          <a:xfrm>
            <a:off x="1320800" y="6134100"/>
            <a:ext cx="6519734" cy="276999"/>
          </a:xfrm>
          <a:prstGeom prst="rect">
            <a:avLst/>
          </a:prstGeom>
          <a:noFill/>
        </p:spPr>
        <p:txBody>
          <a:bodyPr wrap="none" rtlCol="0">
            <a:spAutoFit/>
          </a:bodyPr>
          <a:lstStyle/>
          <a:p>
            <a:r>
              <a:rPr lang="en-US" sz="1200" dirty="0"/>
              <a:t> https://</a:t>
            </a:r>
            <a:r>
              <a:rPr lang="en-US" sz="1200" dirty="0" err="1"/>
              <a:t>github.com</a:t>
            </a:r>
            <a:r>
              <a:rPr lang="en-US" sz="1200" dirty="0"/>
              <a:t>/</a:t>
            </a:r>
            <a:r>
              <a:rPr lang="en-US" sz="1200" dirty="0" err="1"/>
              <a:t>PacificBiosciences</a:t>
            </a:r>
            <a:r>
              <a:rPr lang="en-US" sz="1200" dirty="0"/>
              <a:t>/</a:t>
            </a:r>
            <a:r>
              <a:rPr lang="en-US" sz="1200" dirty="0" err="1"/>
              <a:t>cDNA_primer</a:t>
            </a:r>
            <a:r>
              <a:rPr lang="en-US" sz="1200" dirty="0"/>
              <a:t>/wiki/Understanding-</a:t>
            </a:r>
            <a:r>
              <a:rPr lang="en-US" sz="1200" dirty="0" err="1"/>
              <a:t>PacBio</a:t>
            </a:r>
            <a:r>
              <a:rPr lang="en-US" sz="1200" dirty="0"/>
              <a:t>-</a:t>
            </a:r>
            <a:r>
              <a:rPr lang="en-US" sz="1200" dirty="0" err="1"/>
              <a:t>transcriptome</a:t>
            </a:r>
            <a:r>
              <a:rPr lang="en-US" sz="1200" dirty="0"/>
              <a:t>-data</a:t>
            </a:r>
          </a:p>
        </p:txBody>
      </p:sp>
    </p:spTree>
    <p:extLst>
      <p:ext uri="{BB962C8B-B14F-4D97-AF65-F5344CB8AC3E}">
        <p14:creationId xmlns:p14="http://schemas.microsoft.com/office/powerpoint/2010/main" val="3937908237"/>
      </p:ext>
    </p:extLst>
  </p:cSld>
  <p:clrMapOvr>
    <a:masterClrMapping/>
  </p:clrMapOvr>
  <mc:AlternateContent xmlns:mc="http://schemas.openxmlformats.org/markup-compatibility/2006" xmlns:p14="http://schemas.microsoft.com/office/powerpoint/2010/main">
    <mc:Choice Requires="p14">
      <p:transition spd="slow" p14:dur="2000" advTm="57555"/>
    </mc:Choice>
    <mc:Fallback xmlns="">
      <p:transition xmlns:p14="http://schemas.microsoft.com/office/powerpoint/2010/main" spd="slow" advTm="5755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5895"/>
          </a:xfrm>
        </p:spPr>
        <p:txBody>
          <a:bodyPr>
            <a:normAutofit/>
          </a:bodyPr>
          <a:lstStyle/>
          <a:p>
            <a:r>
              <a:rPr lang="en-US" sz="3200" dirty="0"/>
              <a:t>Long-read, full-length, no assembly required</a:t>
            </a:r>
          </a:p>
        </p:txBody>
      </p:sp>
      <p:pic>
        <p:nvPicPr>
          <p:cNvPr id="5" name="Picture 4" descr="Screenshot 2019-04-17 12.19.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33" y="1166284"/>
            <a:ext cx="8906933" cy="5618378"/>
          </a:xfrm>
          <a:prstGeom prst="rect">
            <a:avLst/>
          </a:prstGeom>
        </p:spPr>
      </p:pic>
    </p:spTree>
    <p:extLst>
      <p:ext uri="{BB962C8B-B14F-4D97-AF65-F5344CB8AC3E}">
        <p14:creationId xmlns:p14="http://schemas.microsoft.com/office/powerpoint/2010/main" val="19685982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457200" y="274638"/>
            <a:ext cx="8229600" cy="563562"/>
          </a:xfrm>
        </p:spPr>
        <p:txBody>
          <a:bodyPr>
            <a:noAutofit/>
          </a:bodyPr>
          <a:lstStyle/>
          <a:p>
            <a:r>
              <a:rPr lang="en-US" sz="3200" dirty="0">
                <a:latin typeface="Calibri" charset="0"/>
              </a:rPr>
              <a:t>Long reads to sequence full-length </a:t>
            </a:r>
            <a:r>
              <a:rPr lang="en-US" sz="3200" dirty="0" err="1">
                <a:latin typeface="Calibri" charset="0"/>
              </a:rPr>
              <a:t>cDNA</a:t>
            </a:r>
            <a:r>
              <a:rPr lang="en-US" sz="3200" dirty="0">
                <a:latin typeface="Calibri" charset="0"/>
              </a:rPr>
              <a:t> </a:t>
            </a:r>
          </a:p>
        </p:txBody>
      </p:sp>
      <p:pic>
        <p:nvPicPr>
          <p:cNvPr id="51202" name="Picture 3" descr="Screen Shot 2015-02-17 at 8.25.21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143000"/>
            <a:ext cx="4818063" cy="533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03" name="Rectangle 4"/>
          <p:cNvSpPr>
            <a:spLocks noChangeArrowheads="1"/>
          </p:cNvSpPr>
          <p:nvPr/>
        </p:nvSpPr>
        <p:spPr bwMode="auto">
          <a:xfrm>
            <a:off x="4038600" y="6477000"/>
            <a:ext cx="4114800" cy="276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sz="1200"/>
              <a:t>Sharon et al. Nature Biotechnology 31, 1009–1014 (2013)</a:t>
            </a:r>
          </a:p>
        </p:txBody>
      </p:sp>
      <p:sp>
        <p:nvSpPr>
          <p:cNvPr id="51205" name="Content Placeholder 2"/>
          <p:cNvSpPr>
            <a:spLocks noGrp="1"/>
          </p:cNvSpPr>
          <p:nvPr>
            <p:ph idx="1"/>
          </p:nvPr>
        </p:nvSpPr>
        <p:spPr>
          <a:xfrm>
            <a:off x="100493" y="1586023"/>
            <a:ext cx="4114800" cy="4368210"/>
          </a:xfrm>
        </p:spPr>
        <p:txBody>
          <a:bodyPr>
            <a:noAutofit/>
          </a:bodyPr>
          <a:lstStyle/>
          <a:p>
            <a:r>
              <a:rPr lang="en-US" sz="2800" dirty="0">
                <a:latin typeface="Calibri" charset="0"/>
              </a:rPr>
              <a:t>The majority of reads represent all splice sites of original transcripts</a:t>
            </a:r>
          </a:p>
          <a:p>
            <a:endParaRPr lang="en-US" sz="2800" dirty="0">
              <a:latin typeface="Calibri" charset="0"/>
            </a:endParaRPr>
          </a:p>
          <a:p>
            <a:r>
              <a:rPr lang="en-US" sz="2800" dirty="0">
                <a:latin typeface="Calibri" charset="0"/>
              </a:rPr>
              <a:t>Isoforms can be monitored at a single-molecule level without amplification or fragmentation</a:t>
            </a:r>
          </a:p>
        </p:txBody>
      </p:sp>
    </p:spTree>
    <p:extLst>
      <p:ext uri="{BB962C8B-B14F-4D97-AF65-F5344CB8AC3E}">
        <p14:creationId xmlns:p14="http://schemas.microsoft.com/office/powerpoint/2010/main" val="19436495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6629"/>
          </a:xfrm>
        </p:spPr>
        <p:txBody>
          <a:bodyPr>
            <a:noAutofit/>
          </a:bodyPr>
          <a:lstStyle/>
          <a:p>
            <a:r>
              <a:rPr lang="en-US" sz="3200" dirty="0"/>
              <a:t>maize – </a:t>
            </a:r>
            <a:r>
              <a:rPr lang="en-US" sz="3200" dirty="0" err="1"/>
              <a:t>Iso-Seq</a:t>
            </a:r>
            <a:endParaRPr lang="en-US" sz="3200" dirty="0"/>
          </a:p>
        </p:txBody>
      </p:sp>
      <p:pic>
        <p:nvPicPr>
          <p:cNvPr id="4" name="Picture 3" descr="Screenshot 2017-03-29 21.29.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35" y="4576238"/>
            <a:ext cx="3166532" cy="2058538"/>
          </a:xfrm>
          <a:prstGeom prst="rect">
            <a:avLst/>
          </a:prstGeom>
        </p:spPr>
      </p:pic>
      <p:pic>
        <p:nvPicPr>
          <p:cNvPr id="5" name="Picture 4" descr="Screenshot 2017-03-29 21.29.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306" y="1257300"/>
            <a:ext cx="5265694" cy="4787899"/>
          </a:xfrm>
          <a:prstGeom prst="rect">
            <a:avLst/>
          </a:prstGeom>
        </p:spPr>
      </p:pic>
      <p:pic>
        <p:nvPicPr>
          <p:cNvPr id="6" name="Picture 5" descr="Screenshot 2017-03-29 22.11.3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00" y="1384300"/>
            <a:ext cx="3618133" cy="2315605"/>
          </a:xfrm>
          <a:prstGeom prst="rect">
            <a:avLst/>
          </a:prstGeom>
        </p:spPr>
      </p:pic>
      <p:sp>
        <p:nvSpPr>
          <p:cNvPr id="7" name="TextBox 6"/>
          <p:cNvSpPr txBox="1"/>
          <p:nvPr/>
        </p:nvSpPr>
        <p:spPr>
          <a:xfrm>
            <a:off x="5046134" y="6412409"/>
            <a:ext cx="3458098" cy="276999"/>
          </a:xfrm>
          <a:prstGeom prst="rect">
            <a:avLst/>
          </a:prstGeom>
          <a:noFill/>
        </p:spPr>
        <p:txBody>
          <a:bodyPr wrap="none" rtlCol="0">
            <a:spAutoFit/>
          </a:bodyPr>
          <a:lstStyle/>
          <a:p>
            <a:r>
              <a:rPr lang="en-US" sz="1200" dirty="0"/>
              <a:t>Wang et al., Nature Communications, 2016, 7:11708 </a:t>
            </a:r>
          </a:p>
        </p:txBody>
      </p:sp>
    </p:spTree>
    <p:extLst>
      <p:ext uri="{BB962C8B-B14F-4D97-AF65-F5344CB8AC3E}">
        <p14:creationId xmlns:p14="http://schemas.microsoft.com/office/powerpoint/2010/main" val="33417521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5362"/>
          </a:xfrm>
        </p:spPr>
        <p:txBody>
          <a:bodyPr>
            <a:normAutofit/>
          </a:bodyPr>
          <a:lstStyle/>
          <a:p>
            <a:r>
              <a:rPr lang="en-US" sz="3600" dirty="0" err="1"/>
              <a:t>Nanopore</a:t>
            </a:r>
            <a:r>
              <a:rPr lang="en-US" sz="3600" dirty="0"/>
              <a:t> provides long RNA-</a:t>
            </a:r>
            <a:r>
              <a:rPr lang="en-US" sz="3600" dirty="0" err="1"/>
              <a:t>Seq</a:t>
            </a:r>
            <a:r>
              <a:rPr lang="en-US" sz="3600" dirty="0"/>
              <a:t> reads</a:t>
            </a:r>
          </a:p>
        </p:txBody>
      </p:sp>
      <p:graphicFrame>
        <p:nvGraphicFramePr>
          <p:cNvPr id="4" name="Table 3"/>
          <p:cNvGraphicFramePr>
            <a:graphicFrameLocks noGrp="1"/>
          </p:cNvGraphicFramePr>
          <p:nvPr>
            <p:extLst>
              <p:ext uri="{D42A27DB-BD31-4B8C-83A1-F6EECF244321}">
                <p14:modId xmlns:p14="http://schemas.microsoft.com/office/powerpoint/2010/main" val="2399221011"/>
              </p:ext>
            </p:extLst>
          </p:nvPr>
        </p:nvGraphicFramePr>
        <p:xfrm>
          <a:off x="313266" y="2242725"/>
          <a:ext cx="8542867" cy="2624961"/>
        </p:xfrm>
        <a:graphic>
          <a:graphicData uri="http://schemas.openxmlformats.org/drawingml/2006/table">
            <a:tbl>
              <a:tblPr/>
              <a:tblGrid>
                <a:gridCol w="1787279">
                  <a:extLst>
                    <a:ext uri="{9D8B030D-6E8A-4147-A177-3AD203B41FA5}">
                      <a16:colId xmlns:a16="http://schemas.microsoft.com/office/drawing/2014/main" val="20000"/>
                    </a:ext>
                  </a:extLst>
                </a:gridCol>
                <a:gridCol w="2351672">
                  <a:extLst>
                    <a:ext uri="{9D8B030D-6E8A-4147-A177-3AD203B41FA5}">
                      <a16:colId xmlns:a16="http://schemas.microsoft.com/office/drawing/2014/main" val="20001"/>
                    </a:ext>
                  </a:extLst>
                </a:gridCol>
                <a:gridCol w="2201958">
                  <a:extLst>
                    <a:ext uri="{9D8B030D-6E8A-4147-A177-3AD203B41FA5}">
                      <a16:colId xmlns:a16="http://schemas.microsoft.com/office/drawing/2014/main" val="20002"/>
                    </a:ext>
                  </a:extLst>
                </a:gridCol>
                <a:gridCol w="2201958">
                  <a:extLst>
                    <a:ext uri="{9D8B030D-6E8A-4147-A177-3AD203B41FA5}">
                      <a16:colId xmlns:a16="http://schemas.microsoft.com/office/drawing/2014/main" val="20003"/>
                    </a:ext>
                  </a:extLst>
                </a:gridCol>
              </a:tblGrid>
              <a:tr h="543547">
                <a:tc>
                  <a:txBody>
                    <a:bodyPr/>
                    <a:lstStyle/>
                    <a:p>
                      <a:pPr algn="l" fontAlgn="ctr"/>
                      <a:r>
                        <a:rPr lang="en-US" sz="1800" b="0" i="0" u="none" strike="noStrike" dirty="0">
                          <a:solidFill>
                            <a:srgbClr val="4A4A4A"/>
                          </a:solidFill>
                          <a:effectLst/>
                          <a:latin typeface="Inherit"/>
                        </a:rPr>
                        <a:t> </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a:solidFill>
                            <a:srgbClr val="4A4A4A"/>
                          </a:solidFill>
                          <a:effectLst/>
                          <a:latin typeface="Inherit"/>
                        </a:rPr>
                        <a:t>Direct RNA Sequencing</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err="1">
                          <a:solidFill>
                            <a:srgbClr val="4A4A4A"/>
                          </a:solidFill>
                          <a:effectLst/>
                          <a:latin typeface="Inherit"/>
                        </a:rPr>
                        <a:t>cDNA</a:t>
                      </a:r>
                      <a:r>
                        <a:rPr lang="en-US" sz="1800" b="0" i="0" u="none" strike="noStrike" dirty="0">
                          <a:solidFill>
                            <a:srgbClr val="4A4A4A"/>
                          </a:solidFill>
                          <a:effectLst/>
                          <a:latin typeface="Inherit"/>
                        </a:rPr>
                        <a:t>-PCR Sequencing</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a:solidFill>
                            <a:srgbClr val="4A4A4A"/>
                          </a:solidFill>
                          <a:effectLst/>
                          <a:latin typeface="Inherit"/>
                        </a:rPr>
                        <a:t>Direct </a:t>
                      </a:r>
                      <a:r>
                        <a:rPr lang="en-US" sz="1800" b="0" i="0" u="none" strike="noStrike" dirty="0" err="1">
                          <a:solidFill>
                            <a:srgbClr val="4A4A4A"/>
                          </a:solidFill>
                          <a:effectLst/>
                          <a:latin typeface="Inherit"/>
                        </a:rPr>
                        <a:t>cDNA</a:t>
                      </a:r>
                      <a:r>
                        <a:rPr lang="en-US" sz="1800" b="0" i="0" u="none" strike="noStrike" dirty="0">
                          <a:solidFill>
                            <a:srgbClr val="4A4A4A"/>
                          </a:solidFill>
                          <a:effectLst/>
                          <a:latin typeface="Inherit"/>
                        </a:rPr>
                        <a:t> Sequencing</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7545">
                <a:tc>
                  <a:txBody>
                    <a:bodyPr/>
                    <a:lstStyle/>
                    <a:p>
                      <a:pPr algn="l" fontAlgn="ctr"/>
                      <a:r>
                        <a:rPr lang="en-US" sz="1800" b="0" i="0" u="none" strike="noStrike" dirty="0">
                          <a:solidFill>
                            <a:srgbClr val="4A4A4A"/>
                          </a:solidFill>
                          <a:effectLst/>
                          <a:latin typeface="Inherit"/>
                        </a:rPr>
                        <a:t>Input</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hu-HU" sz="1800" b="0" i="0" u="none" strike="noStrike" dirty="0">
                          <a:solidFill>
                            <a:srgbClr val="4A4A4A"/>
                          </a:solidFill>
                          <a:effectLst/>
                          <a:latin typeface="Inherit"/>
                        </a:rPr>
                        <a:t>500 ng RNA (polyA)</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a:solidFill>
                            <a:srgbClr val="4A4A4A"/>
                          </a:solidFill>
                          <a:effectLst/>
                          <a:latin typeface="Inherit"/>
                        </a:rPr>
                        <a:t>1 </a:t>
                      </a:r>
                      <a:r>
                        <a:rPr lang="en-US" sz="1800" b="0" i="0" u="none" strike="noStrike" dirty="0" err="1">
                          <a:solidFill>
                            <a:srgbClr val="4A4A4A"/>
                          </a:solidFill>
                          <a:effectLst/>
                          <a:latin typeface="Inherit"/>
                        </a:rPr>
                        <a:t>ng</a:t>
                      </a:r>
                      <a:r>
                        <a:rPr lang="en-US" sz="1800" b="0" i="0" u="none" strike="noStrike" dirty="0">
                          <a:solidFill>
                            <a:srgbClr val="4A4A4A"/>
                          </a:solidFill>
                          <a:effectLst/>
                          <a:latin typeface="Inherit"/>
                        </a:rPr>
                        <a:t> RNA (</a:t>
                      </a:r>
                      <a:r>
                        <a:rPr lang="en-US" sz="1800" b="0" i="0" u="none" strike="noStrike" dirty="0" err="1">
                          <a:solidFill>
                            <a:srgbClr val="4A4A4A"/>
                          </a:solidFill>
                          <a:effectLst/>
                          <a:latin typeface="Inherit"/>
                        </a:rPr>
                        <a:t>polyA</a:t>
                      </a:r>
                      <a:r>
                        <a:rPr lang="en-US" sz="1800" b="0" i="0" u="none" strike="noStrike" dirty="0">
                          <a:solidFill>
                            <a:srgbClr val="4A4A4A"/>
                          </a:solidFill>
                          <a:effectLst/>
                          <a:latin typeface="Inherit"/>
                        </a:rPr>
                        <a:t>)</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hu-HU" sz="1800" b="0" i="0" u="none" strike="noStrike" dirty="0">
                          <a:solidFill>
                            <a:srgbClr val="4A4A4A"/>
                          </a:solidFill>
                          <a:effectLst/>
                          <a:latin typeface="Inherit"/>
                        </a:rPr>
                        <a:t>100 ng RNA (polyA)</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7545">
                <a:tc>
                  <a:txBody>
                    <a:bodyPr/>
                    <a:lstStyle/>
                    <a:p>
                      <a:pPr algn="l" fontAlgn="ctr"/>
                      <a:r>
                        <a:rPr lang="en-US" sz="1800" b="0" i="0" u="none" strike="noStrike">
                          <a:solidFill>
                            <a:srgbClr val="4A4A4A"/>
                          </a:solidFill>
                          <a:effectLst/>
                          <a:latin typeface="Inherit"/>
                        </a:rPr>
                        <a:t>RT required</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a:solidFill>
                            <a:srgbClr val="4A4A4A"/>
                          </a:solidFill>
                          <a:effectLst/>
                          <a:latin typeface="Inherit"/>
                        </a:rPr>
                        <a:t>Optional</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a:solidFill>
                            <a:srgbClr val="4A4A4A"/>
                          </a:solidFill>
                          <a:effectLst/>
                          <a:latin typeface="Inherit"/>
                        </a:rPr>
                        <a:t>Yes</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a:solidFill>
                            <a:srgbClr val="4A4A4A"/>
                          </a:solidFill>
                          <a:effectLst/>
                          <a:latin typeface="Inherit"/>
                        </a:rPr>
                        <a:t>Yes</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7545">
                <a:tc>
                  <a:txBody>
                    <a:bodyPr/>
                    <a:lstStyle/>
                    <a:p>
                      <a:pPr algn="l" fontAlgn="ctr"/>
                      <a:r>
                        <a:rPr lang="en-US" sz="1800" b="0" i="0" u="none" strike="noStrike">
                          <a:solidFill>
                            <a:srgbClr val="4A4A4A"/>
                          </a:solidFill>
                          <a:effectLst/>
                          <a:latin typeface="Inherit"/>
                        </a:rPr>
                        <a:t>PCR required</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a:solidFill>
                            <a:srgbClr val="4A4A4A"/>
                          </a:solidFill>
                          <a:effectLst/>
                          <a:latin typeface="Inherit"/>
                        </a:rPr>
                        <a:t>No</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a:solidFill>
                            <a:srgbClr val="4A4A4A"/>
                          </a:solidFill>
                          <a:effectLst/>
                          <a:latin typeface="Inherit"/>
                        </a:rPr>
                        <a:t>Yes</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a:solidFill>
                            <a:srgbClr val="4A4A4A"/>
                          </a:solidFill>
                          <a:effectLst/>
                          <a:latin typeface="Inherit"/>
                        </a:rPr>
                        <a:t>No</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543547">
                <a:tc>
                  <a:txBody>
                    <a:bodyPr/>
                    <a:lstStyle/>
                    <a:p>
                      <a:pPr algn="l" fontAlgn="ctr"/>
                      <a:r>
                        <a:rPr lang="en-US" sz="1800" b="0" i="0" u="none" strike="noStrike">
                          <a:solidFill>
                            <a:srgbClr val="4A4A4A"/>
                          </a:solidFill>
                          <a:effectLst/>
                          <a:latin typeface="Inherit"/>
                        </a:rPr>
                        <a:t>Read length</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a:solidFill>
                            <a:srgbClr val="4A4A4A"/>
                          </a:solidFill>
                          <a:effectLst/>
                          <a:latin typeface="Inherit"/>
                        </a:rPr>
                        <a:t>Equal to RNA length</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a:solidFill>
                            <a:srgbClr val="4A4A4A"/>
                          </a:solidFill>
                          <a:effectLst/>
                          <a:latin typeface="Inherit"/>
                        </a:rPr>
                        <a:t>Enriched for full-length </a:t>
                      </a:r>
                      <a:r>
                        <a:rPr lang="en-US" sz="1800" b="0" i="0" u="none" strike="noStrike" dirty="0" err="1">
                          <a:solidFill>
                            <a:srgbClr val="4A4A4A"/>
                          </a:solidFill>
                          <a:effectLst/>
                          <a:latin typeface="Inherit"/>
                        </a:rPr>
                        <a:t>cDNA</a:t>
                      </a:r>
                      <a:endParaRPr lang="en-US" sz="1800" b="0" i="0" u="none" strike="noStrike" dirty="0">
                        <a:solidFill>
                          <a:srgbClr val="4A4A4A"/>
                        </a:solidFill>
                        <a:effectLst/>
                        <a:latin typeface="Inherit"/>
                      </a:endParaRP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a:solidFill>
                            <a:srgbClr val="4A4A4A"/>
                          </a:solidFill>
                          <a:effectLst/>
                          <a:latin typeface="Inherit"/>
                        </a:rPr>
                        <a:t>Enriched for full-length </a:t>
                      </a:r>
                      <a:r>
                        <a:rPr lang="en-US" sz="1800" b="0" i="0" u="none" strike="noStrike" dirty="0" err="1">
                          <a:solidFill>
                            <a:srgbClr val="4A4A4A"/>
                          </a:solidFill>
                          <a:effectLst/>
                          <a:latin typeface="Inherit"/>
                        </a:rPr>
                        <a:t>cDNA</a:t>
                      </a:r>
                      <a:endParaRPr lang="en-US" sz="1800" b="0" i="0" u="none" strike="noStrike" dirty="0">
                        <a:solidFill>
                          <a:srgbClr val="4A4A4A"/>
                        </a:solidFill>
                        <a:effectLst/>
                        <a:latin typeface="Inherit"/>
                      </a:endParaRP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43547">
                <a:tc>
                  <a:txBody>
                    <a:bodyPr/>
                    <a:lstStyle/>
                    <a:p>
                      <a:pPr algn="l" fontAlgn="ctr"/>
                      <a:r>
                        <a:rPr lang="en-US" sz="1800" b="0" i="0" u="none" strike="noStrike" dirty="0">
                          <a:solidFill>
                            <a:srgbClr val="4A4A4A"/>
                          </a:solidFill>
                          <a:effectLst/>
                          <a:latin typeface="Inherit"/>
                        </a:rPr>
                        <a:t>Typical # reads (</a:t>
                      </a:r>
                      <a:r>
                        <a:rPr lang="en-US" sz="1800" b="0" i="0" u="none" strike="noStrike" dirty="0" err="1">
                          <a:solidFill>
                            <a:srgbClr val="4A4A4A"/>
                          </a:solidFill>
                          <a:effectLst/>
                          <a:latin typeface="Inherit"/>
                        </a:rPr>
                        <a:t>MinION</a:t>
                      </a:r>
                      <a:r>
                        <a:rPr lang="en-US" sz="1800" b="0" i="0" u="none" strike="noStrike" dirty="0">
                          <a:solidFill>
                            <a:srgbClr val="4A4A4A"/>
                          </a:solidFill>
                          <a:effectLst/>
                          <a:latin typeface="Inherit"/>
                        </a:rPr>
                        <a:t>)</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a:solidFill>
                            <a:srgbClr val="4A4A4A"/>
                          </a:solidFill>
                          <a:effectLst/>
                          <a:latin typeface="Inherit"/>
                        </a:rPr>
                        <a:t>1 million</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a:solidFill>
                            <a:srgbClr val="4A4A4A"/>
                          </a:solidFill>
                          <a:effectLst/>
                          <a:latin typeface="Inherit"/>
                        </a:rPr>
                        <a:t>7 - 12 million</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a:solidFill>
                            <a:srgbClr val="4A4A4A"/>
                          </a:solidFill>
                          <a:effectLst/>
                          <a:latin typeface="Inherit"/>
                        </a:rPr>
                        <a:t>5 - 10 million</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0900806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771A0-17DD-904B-BBA2-ECFD898798C3}"/>
              </a:ext>
            </a:extLst>
          </p:cNvPr>
          <p:cNvSpPr>
            <a:spLocks noGrp="1"/>
          </p:cNvSpPr>
          <p:nvPr>
            <p:ph type="title"/>
          </p:nvPr>
        </p:nvSpPr>
        <p:spPr>
          <a:xfrm>
            <a:off x="628650" y="365127"/>
            <a:ext cx="7886700" cy="787018"/>
          </a:xfrm>
        </p:spPr>
        <p:txBody>
          <a:bodyPr>
            <a:normAutofit/>
          </a:bodyPr>
          <a:lstStyle/>
          <a:p>
            <a:pPr algn="ctr"/>
            <a:r>
              <a:rPr lang="en-US" sz="4000" dirty="0" err="1"/>
              <a:t>conda</a:t>
            </a:r>
            <a:endParaRPr lang="en-US" sz="4000" dirty="0"/>
          </a:p>
        </p:txBody>
      </p:sp>
      <p:sp>
        <p:nvSpPr>
          <p:cNvPr id="3" name="Content Placeholder 2">
            <a:extLst>
              <a:ext uri="{FF2B5EF4-FFF2-40B4-BE49-F238E27FC236}">
                <a16:creationId xmlns:a16="http://schemas.microsoft.com/office/drawing/2014/main" id="{3661A253-6582-8B4F-8100-89DD262132B8}"/>
              </a:ext>
            </a:extLst>
          </p:cNvPr>
          <p:cNvSpPr>
            <a:spLocks noGrp="1"/>
          </p:cNvSpPr>
          <p:nvPr>
            <p:ph idx="1"/>
          </p:nvPr>
        </p:nvSpPr>
        <p:spPr>
          <a:xfrm>
            <a:off x="765544" y="1646223"/>
            <a:ext cx="7749806" cy="2091121"/>
          </a:xfrm>
        </p:spPr>
        <p:txBody>
          <a:bodyPr>
            <a:normAutofit/>
          </a:bodyPr>
          <a:lstStyle/>
          <a:p>
            <a:pPr marL="0" indent="0">
              <a:buNone/>
            </a:pPr>
            <a:r>
              <a:rPr lang="en-US" dirty="0" err="1">
                <a:latin typeface="Calibri Light" panose="020F0302020204030204" pitchFamily="34" charset="0"/>
                <a:cs typeface="Calibri Light" panose="020F0302020204030204" pitchFamily="34" charset="0"/>
              </a:rPr>
              <a:t>Conda</a:t>
            </a:r>
            <a:r>
              <a:rPr lang="en-US" dirty="0">
                <a:latin typeface="Calibri Light" panose="020F0302020204030204" pitchFamily="34" charset="0"/>
                <a:cs typeface="Calibri Light" panose="020F0302020204030204" pitchFamily="34" charset="0"/>
              </a:rPr>
              <a:t> can be a powerful tool to manage dependencies and environments and makes it easy to install and use complex software packages.</a:t>
            </a:r>
          </a:p>
        </p:txBody>
      </p:sp>
    </p:spTree>
    <p:extLst>
      <p:ext uri="{BB962C8B-B14F-4D97-AF65-F5344CB8AC3E}">
        <p14:creationId xmlns:p14="http://schemas.microsoft.com/office/powerpoint/2010/main" val="38379266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2029"/>
          </a:xfrm>
        </p:spPr>
        <p:txBody>
          <a:bodyPr>
            <a:noAutofit/>
          </a:bodyPr>
          <a:lstStyle/>
          <a:p>
            <a:r>
              <a:rPr lang="en-US" sz="3200" dirty="0"/>
              <a:t>Nanopore – Direct RNA Sequencing (DRS)</a:t>
            </a:r>
          </a:p>
        </p:txBody>
      </p:sp>
      <p:sp>
        <p:nvSpPr>
          <p:cNvPr id="3" name="Content Placeholder 2"/>
          <p:cNvSpPr>
            <a:spLocks noGrp="1"/>
          </p:cNvSpPr>
          <p:nvPr>
            <p:ph idx="1"/>
          </p:nvPr>
        </p:nvSpPr>
        <p:spPr>
          <a:xfrm>
            <a:off x="5046133" y="6375402"/>
            <a:ext cx="3513667" cy="279400"/>
          </a:xfrm>
        </p:spPr>
        <p:txBody>
          <a:bodyPr>
            <a:normAutofit/>
          </a:bodyPr>
          <a:lstStyle/>
          <a:p>
            <a:pPr marL="0" indent="0">
              <a:buNone/>
            </a:pPr>
            <a:r>
              <a:rPr lang="en-US" sz="1200" dirty="0"/>
              <a:t>http://</a:t>
            </a:r>
            <a:r>
              <a:rPr lang="en-US" sz="1200" dirty="0" err="1"/>
              <a:t>biorxiv.org</a:t>
            </a:r>
            <a:r>
              <a:rPr lang="en-US" sz="1200" dirty="0"/>
              <a:t>/content/early/2016/08/12/068809</a:t>
            </a:r>
          </a:p>
        </p:txBody>
      </p:sp>
      <p:pic>
        <p:nvPicPr>
          <p:cNvPr id="4" name="Picture 3" descr="Screenshot 2017-03-29 22.02.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867" y="1337733"/>
            <a:ext cx="5308600" cy="4928444"/>
          </a:xfrm>
          <a:prstGeom prst="rect">
            <a:avLst/>
          </a:prstGeom>
        </p:spPr>
      </p:pic>
    </p:spTree>
    <p:extLst>
      <p:ext uri="{BB962C8B-B14F-4D97-AF65-F5344CB8AC3E}">
        <p14:creationId xmlns:p14="http://schemas.microsoft.com/office/powerpoint/2010/main" val="179165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7E1C9-39E0-7C44-9B58-27563FC3FB0D}"/>
              </a:ext>
            </a:extLst>
          </p:cNvPr>
          <p:cNvSpPr>
            <a:spLocks noGrp="1"/>
          </p:cNvSpPr>
          <p:nvPr>
            <p:ph type="title"/>
          </p:nvPr>
        </p:nvSpPr>
        <p:spPr>
          <a:xfrm>
            <a:off x="457200" y="207526"/>
            <a:ext cx="8229600" cy="581039"/>
          </a:xfrm>
        </p:spPr>
        <p:txBody>
          <a:bodyPr>
            <a:normAutofit/>
          </a:bodyPr>
          <a:lstStyle/>
          <a:p>
            <a:r>
              <a:rPr lang="en-US" sz="3200" dirty="0"/>
              <a:t>Application of Nanopore DRS</a:t>
            </a:r>
          </a:p>
        </p:txBody>
      </p:sp>
      <p:sp>
        <p:nvSpPr>
          <p:cNvPr id="3" name="Content Placeholder 2">
            <a:extLst>
              <a:ext uri="{FF2B5EF4-FFF2-40B4-BE49-F238E27FC236}">
                <a16:creationId xmlns:a16="http://schemas.microsoft.com/office/drawing/2014/main" id="{0FB5D7F6-A19F-FC47-8AC6-EDE01110D44F}"/>
              </a:ext>
            </a:extLst>
          </p:cNvPr>
          <p:cNvSpPr>
            <a:spLocks noGrp="1"/>
          </p:cNvSpPr>
          <p:nvPr>
            <p:ph idx="1"/>
          </p:nvPr>
        </p:nvSpPr>
        <p:spPr>
          <a:xfrm>
            <a:off x="457200" y="996091"/>
            <a:ext cx="8229600" cy="4525963"/>
          </a:xfrm>
        </p:spPr>
        <p:txBody>
          <a:bodyPr>
            <a:normAutofit/>
          </a:bodyPr>
          <a:lstStyle/>
          <a:p>
            <a:pPr marL="514350" indent="-514350">
              <a:buFont typeface="+mj-lt"/>
              <a:buAutoNum type="arabicPeriod"/>
            </a:pPr>
            <a:r>
              <a:rPr lang="en-US" sz="2800" dirty="0"/>
              <a:t>Nanopore DRS detects long, complex mRNAs and short, structured non-coding RNAs</a:t>
            </a:r>
          </a:p>
          <a:p>
            <a:pPr marL="514350" indent="-514350">
              <a:buFont typeface="+mj-lt"/>
              <a:buAutoNum type="arabicPeriod"/>
            </a:pPr>
            <a:r>
              <a:rPr lang="en-US" sz="2800" dirty="0"/>
              <a:t>Spurious antisense reads are rare or absent in nanopore DRS (strand specific RNA)</a:t>
            </a:r>
          </a:p>
          <a:p>
            <a:pPr marL="514350" indent="-514350">
              <a:buFont typeface="+mj-lt"/>
              <a:buAutoNum type="arabicPeriod"/>
            </a:pPr>
            <a:r>
              <a:rPr lang="en-US" sz="2800" dirty="0"/>
              <a:t>Nanopore DRS confirms sites of RNA 3′ end formation and estimates poly(A) tail length</a:t>
            </a:r>
          </a:p>
          <a:p>
            <a:pPr marL="514350" indent="-514350">
              <a:buFont typeface="+mj-lt"/>
              <a:buAutoNum type="arabicPeriod"/>
            </a:pPr>
            <a:r>
              <a:rPr lang="en-US" sz="2800" b="1" dirty="0">
                <a:solidFill>
                  <a:schemeClr val="accent3">
                    <a:lumMod val="50000"/>
                  </a:schemeClr>
                </a:solidFill>
              </a:rPr>
              <a:t>DRS detect m</a:t>
            </a:r>
            <a:r>
              <a:rPr lang="en-US" sz="2800" b="1" baseline="30000" dirty="0">
                <a:solidFill>
                  <a:schemeClr val="accent3">
                    <a:lumMod val="50000"/>
                  </a:schemeClr>
                </a:solidFill>
              </a:rPr>
              <a:t>6</a:t>
            </a:r>
            <a:r>
              <a:rPr lang="en-US" sz="2800" b="1" dirty="0">
                <a:solidFill>
                  <a:schemeClr val="accent3">
                    <a:lumMod val="50000"/>
                  </a:schemeClr>
                </a:solidFill>
              </a:rPr>
              <a:t>A modification of RNA</a:t>
            </a:r>
          </a:p>
          <a:p>
            <a:pPr marL="0" indent="0">
              <a:buNone/>
            </a:pPr>
            <a:endParaRPr lang="en-US" sz="2800" dirty="0"/>
          </a:p>
          <a:p>
            <a:pPr marL="0" indent="0">
              <a:buNone/>
            </a:pPr>
            <a:r>
              <a:rPr lang="en-US" sz="1800" dirty="0" err="1"/>
              <a:t>eLife</a:t>
            </a:r>
            <a:r>
              <a:rPr lang="en-US" sz="1800" dirty="0"/>
              <a:t> 2020;9:e49658</a:t>
            </a:r>
          </a:p>
        </p:txBody>
      </p:sp>
      <p:pic>
        <p:nvPicPr>
          <p:cNvPr id="1026" name="Picture 2">
            <a:extLst>
              <a:ext uri="{FF2B5EF4-FFF2-40B4-BE49-F238E27FC236}">
                <a16:creationId xmlns:a16="http://schemas.microsoft.com/office/drawing/2014/main" id="{B22F3256-DD1A-DA6B-8931-423F2E6455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2105" y="4324816"/>
            <a:ext cx="2519789" cy="22333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167B7FD-D449-6212-2785-4CB82CE942D2}"/>
              </a:ext>
            </a:extLst>
          </p:cNvPr>
          <p:cNvSpPr txBox="1"/>
          <p:nvPr/>
        </p:nvSpPr>
        <p:spPr>
          <a:xfrm>
            <a:off x="2577516" y="6558195"/>
            <a:ext cx="3988965" cy="215444"/>
          </a:xfrm>
          <a:prstGeom prst="rect">
            <a:avLst/>
          </a:prstGeom>
          <a:noFill/>
        </p:spPr>
        <p:txBody>
          <a:bodyPr wrap="square">
            <a:spAutoFit/>
          </a:bodyPr>
          <a:lstStyle/>
          <a:p>
            <a:pPr algn="ctr"/>
            <a:r>
              <a:rPr lang="en-US" sz="800" dirty="0"/>
              <a:t>https://</a:t>
            </a:r>
            <a:r>
              <a:rPr lang="en-US" sz="800" dirty="0" err="1"/>
              <a:t>www.epigentek.com</a:t>
            </a:r>
            <a:r>
              <a:rPr lang="en-US" sz="800" dirty="0"/>
              <a:t>/catalog/the-role-of-m6a-rna-modification-in-cancer-n-16.html</a:t>
            </a:r>
          </a:p>
        </p:txBody>
      </p:sp>
    </p:spTree>
    <p:extLst>
      <p:ext uri="{BB962C8B-B14F-4D97-AF65-F5344CB8AC3E}">
        <p14:creationId xmlns:p14="http://schemas.microsoft.com/office/powerpoint/2010/main" val="33577139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257469"/>
            <a:ext cx="8699500" cy="5078314"/>
          </a:xfrm>
          <a:prstGeom prst="rect">
            <a:avLst/>
          </a:prstGeom>
        </p:spPr>
        <p:txBody>
          <a:bodyPr wrap="square">
            <a:spAutoFit/>
          </a:bodyPr>
          <a:lstStyle/>
          <a:p>
            <a:r>
              <a:rPr lang="en-US" b="1" dirty="0"/>
              <a:t>Cufflinks paper: </a:t>
            </a:r>
            <a:r>
              <a:rPr lang="en-US" dirty="0" err="1"/>
              <a:t>Trapnell</a:t>
            </a:r>
            <a:r>
              <a:rPr lang="en-US" dirty="0"/>
              <a:t> C et al., Transcript assembly and quantification by RNA-</a:t>
            </a:r>
            <a:r>
              <a:rPr lang="en-US" dirty="0" err="1"/>
              <a:t>Seq</a:t>
            </a:r>
            <a:r>
              <a:rPr lang="en-US" dirty="0"/>
              <a:t> reveals </a:t>
            </a:r>
            <a:r>
              <a:rPr lang="en-US" dirty="0" err="1"/>
              <a:t>unannotated</a:t>
            </a:r>
            <a:r>
              <a:rPr lang="en-US" dirty="0"/>
              <a:t> transcripts and isoform switching during cell differentiation. Nat </a:t>
            </a:r>
            <a:r>
              <a:rPr lang="en-US" dirty="0" err="1"/>
              <a:t>Biotechnol</a:t>
            </a:r>
            <a:r>
              <a:rPr lang="en-US" dirty="0"/>
              <a:t>. 2010, 28, 511–5.</a:t>
            </a:r>
          </a:p>
          <a:p>
            <a:endParaRPr lang="en-US" dirty="0"/>
          </a:p>
          <a:p>
            <a:r>
              <a:rPr lang="en-US" b="1" dirty="0" err="1"/>
              <a:t>Tophat</a:t>
            </a:r>
            <a:r>
              <a:rPr lang="en-US" b="1" dirty="0"/>
              <a:t>-Cufflinks-</a:t>
            </a:r>
            <a:r>
              <a:rPr lang="en-US" b="1" dirty="0" err="1"/>
              <a:t>Cuffdiff</a:t>
            </a:r>
            <a:r>
              <a:rPr lang="en-US" b="1" dirty="0"/>
              <a:t>-</a:t>
            </a:r>
            <a:r>
              <a:rPr lang="en-US" b="1" dirty="0" err="1"/>
              <a:t>CummeRbund</a:t>
            </a:r>
            <a:r>
              <a:rPr lang="en-US" b="1" dirty="0"/>
              <a:t> protocol: </a:t>
            </a:r>
            <a:r>
              <a:rPr lang="en-US" dirty="0" err="1"/>
              <a:t>Trapnell</a:t>
            </a:r>
            <a:r>
              <a:rPr lang="en-US" dirty="0"/>
              <a:t> C et al., Differential gene and transcript expression analysis of RNA-</a:t>
            </a:r>
            <a:r>
              <a:rPr lang="en-US" dirty="0" err="1"/>
              <a:t>seq</a:t>
            </a:r>
            <a:r>
              <a:rPr lang="en-US" dirty="0"/>
              <a:t> experiments with </a:t>
            </a:r>
            <a:r>
              <a:rPr lang="en-US" dirty="0" err="1"/>
              <a:t>TopHat</a:t>
            </a:r>
            <a:r>
              <a:rPr lang="en-US" dirty="0"/>
              <a:t> and Cufflinks. Nat Protocols. 2012, 7, 562–578.</a:t>
            </a:r>
          </a:p>
          <a:p>
            <a:endParaRPr lang="en-US" dirty="0"/>
          </a:p>
          <a:p>
            <a:r>
              <a:rPr lang="en-US" b="1" dirty="0"/>
              <a:t>Trinity paper</a:t>
            </a:r>
            <a:r>
              <a:rPr lang="en-US" dirty="0"/>
              <a:t>: </a:t>
            </a:r>
            <a:r>
              <a:rPr lang="en-US" dirty="0" err="1"/>
              <a:t>Grabherr</a:t>
            </a:r>
            <a:r>
              <a:rPr lang="en-US" dirty="0"/>
              <a:t> MG et al., Full-length </a:t>
            </a:r>
            <a:r>
              <a:rPr lang="en-US" dirty="0" err="1"/>
              <a:t>transcriptome</a:t>
            </a:r>
            <a:r>
              <a:rPr lang="en-US" dirty="0"/>
              <a:t> assembly from RNA-</a:t>
            </a:r>
            <a:r>
              <a:rPr lang="en-US" dirty="0" err="1"/>
              <a:t>seq</a:t>
            </a:r>
            <a:r>
              <a:rPr lang="en-US" dirty="0"/>
              <a:t> data without a reference genome. Nat </a:t>
            </a:r>
            <a:r>
              <a:rPr lang="en-US" dirty="0" err="1"/>
              <a:t>Biotechnol</a:t>
            </a:r>
            <a:r>
              <a:rPr lang="en-US" dirty="0"/>
              <a:t>. 2011, 29:644-52. </a:t>
            </a:r>
          </a:p>
          <a:p>
            <a:endParaRPr lang="en-US" dirty="0"/>
          </a:p>
          <a:p>
            <a:r>
              <a:rPr lang="en-US" b="1" dirty="0"/>
              <a:t>Protocol for using Trinity</a:t>
            </a:r>
            <a:r>
              <a:rPr lang="en-US" dirty="0"/>
              <a:t>: Haas BJ et al., De novo transcript sequence reconstruction from RNA-</a:t>
            </a:r>
            <a:r>
              <a:rPr lang="en-US" dirty="0" err="1"/>
              <a:t>seq</a:t>
            </a:r>
            <a:r>
              <a:rPr lang="en-US" dirty="0"/>
              <a:t> using the Trinity platform for reference generation and analysis. Nat </a:t>
            </a:r>
            <a:r>
              <a:rPr lang="en-US" dirty="0" err="1"/>
              <a:t>Protoc</a:t>
            </a:r>
            <a:r>
              <a:rPr lang="en-US" dirty="0"/>
              <a:t>. 2013, 8:1494-512.</a:t>
            </a:r>
          </a:p>
          <a:p>
            <a:endParaRPr lang="en-US" dirty="0"/>
          </a:p>
          <a:p>
            <a:r>
              <a:rPr lang="en-US" b="1" dirty="0"/>
              <a:t>Performance tuning of Trinity</a:t>
            </a:r>
            <a:r>
              <a:rPr lang="en-US" dirty="0"/>
              <a:t>: </a:t>
            </a:r>
            <a:r>
              <a:rPr lang="en-US" dirty="0" err="1"/>
              <a:t>Henschel</a:t>
            </a:r>
            <a:r>
              <a:rPr lang="en-US" dirty="0"/>
              <a:t> R et al., Trinity RNA-</a:t>
            </a:r>
            <a:r>
              <a:rPr lang="en-US" dirty="0" err="1"/>
              <a:t>Seq</a:t>
            </a:r>
            <a:r>
              <a:rPr lang="en-US" dirty="0"/>
              <a:t> assembler performance optimization. XSEDE 2012 Proceedings of the 1st Conference of the Extreme Science and Engineering Discovery Environment: Bridging from the </a:t>
            </a:r>
            <a:r>
              <a:rPr lang="en-US" dirty="0" err="1"/>
              <a:t>eXtreme</a:t>
            </a:r>
            <a:r>
              <a:rPr lang="en-US" dirty="0"/>
              <a:t> to the campus and beyond.</a:t>
            </a:r>
          </a:p>
        </p:txBody>
      </p:sp>
      <p:sp>
        <p:nvSpPr>
          <p:cNvPr id="4" name="Title 3"/>
          <p:cNvSpPr>
            <a:spLocks noGrp="1"/>
          </p:cNvSpPr>
          <p:nvPr>
            <p:ph type="title" idx="4294967295"/>
          </p:nvPr>
        </p:nvSpPr>
        <p:spPr>
          <a:xfrm>
            <a:off x="457200" y="274638"/>
            <a:ext cx="8229600" cy="677862"/>
          </a:xfrm>
        </p:spPr>
        <p:txBody>
          <a:bodyPr>
            <a:normAutofit/>
          </a:bodyPr>
          <a:lstStyle/>
          <a:p>
            <a:r>
              <a:rPr lang="en-US" sz="3200" dirty="0"/>
              <a:t>References</a:t>
            </a:r>
          </a:p>
        </p:txBody>
      </p:sp>
    </p:spTree>
    <p:extLst>
      <p:ext uri="{BB962C8B-B14F-4D97-AF65-F5344CB8AC3E}">
        <p14:creationId xmlns:p14="http://schemas.microsoft.com/office/powerpoint/2010/main" val="23787474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4050C-66E2-7ECB-8BE3-545B3E627707}"/>
              </a:ext>
            </a:extLst>
          </p:cNvPr>
          <p:cNvSpPr>
            <a:spLocks noGrp="1"/>
          </p:cNvSpPr>
          <p:nvPr>
            <p:ph type="title"/>
          </p:nvPr>
        </p:nvSpPr>
        <p:spPr>
          <a:xfrm>
            <a:off x="628650" y="365127"/>
            <a:ext cx="7886700" cy="549274"/>
          </a:xfrm>
        </p:spPr>
        <p:txBody>
          <a:bodyPr>
            <a:normAutofit/>
          </a:bodyPr>
          <a:lstStyle/>
          <a:p>
            <a:pPr algn="ctr"/>
            <a:r>
              <a:rPr lang="en-US" sz="2800" dirty="0">
                <a:hlinkClick r:id="rId2"/>
              </a:rPr>
              <a:t>GitHub Cheat Sheet</a:t>
            </a:r>
            <a:endParaRPr lang="en-US" sz="2800" dirty="0"/>
          </a:p>
        </p:txBody>
      </p:sp>
      <p:pic>
        <p:nvPicPr>
          <p:cNvPr id="6" name="Picture 2" descr="Git Workflow">
            <a:extLst>
              <a:ext uri="{FF2B5EF4-FFF2-40B4-BE49-F238E27FC236}">
                <a16:creationId xmlns:a16="http://schemas.microsoft.com/office/drawing/2014/main" id="{CDD7968A-50D3-FE59-636F-18B0B0660B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697" y="1162035"/>
            <a:ext cx="4427721" cy="5460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1205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6DADE-2A74-0D26-0990-A3571030C7DB}"/>
              </a:ext>
            </a:extLst>
          </p:cNvPr>
          <p:cNvSpPr>
            <a:spLocks noGrp="1"/>
          </p:cNvSpPr>
          <p:nvPr>
            <p:ph type="title"/>
          </p:nvPr>
        </p:nvSpPr>
        <p:spPr>
          <a:xfrm>
            <a:off x="628650" y="365127"/>
            <a:ext cx="7886700" cy="1032158"/>
          </a:xfrm>
        </p:spPr>
        <p:txBody>
          <a:bodyPr>
            <a:normAutofit/>
          </a:bodyPr>
          <a:lstStyle/>
          <a:p>
            <a:pPr algn="ctr"/>
            <a:r>
              <a:rPr lang="en-US" sz="3200" dirty="0" err="1">
                <a:solidFill>
                  <a:schemeClr val="tx1">
                    <a:lumMod val="95000"/>
                    <a:lumOff val="5000"/>
                  </a:schemeClr>
                </a:solidFill>
                <a:effectLst/>
              </a:rPr>
              <a:t>maxium</a:t>
            </a:r>
            <a:r>
              <a:rPr lang="en-US" sz="3200" dirty="0">
                <a:solidFill>
                  <a:schemeClr val="tx1">
                    <a:lumMod val="95000"/>
                    <a:lumOff val="5000"/>
                  </a:schemeClr>
                </a:solidFill>
              </a:rPr>
              <a:t> likelihood tree</a:t>
            </a:r>
            <a:br>
              <a:rPr lang="en-US" sz="2400" dirty="0">
                <a:solidFill>
                  <a:schemeClr val="tx1">
                    <a:lumMod val="95000"/>
                    <a:lumOff val="5000"/>
                  </a:schemeClr>
                </a:solidFill>
                <a:effectLst/>
              </a:rPr>
            </a:br>
            <a:r>
              <a:rPr lang="en-US" sz="2400" dirty="0">
                <a:solidFill>
                  <a:srgbClr val="2FB41D"/>
                </a:solidFill>
                <a:latin typeface="Monaco" pitchFamily="2" charset="77"/>
              </a:rPr>
              <a:t>covid.2.treefile </a:t>
            </a:r>
          </a:p>
        </p:txBody>
      </p:sp>
      <p:sp>
        <p:nvSpPr>
          <p:cNvPr id="3" name="Content Placeholder 2">
            <a:extLst>
              <a:ext uri="{FF2B5EF4-FFF2-40B4-BE49-F238E27FC236}">
                <a16:creationId xmlns:a16="http://schemas.microsoft.com/office/drawing/2014/main" id="{B30B73B8-7B53-23E5-8371-E6AB6065E284}"/>
              </a:ext>
            </a:extLst>
          </p:cNvPr>
          <p:cNvSpPr>
            <a:spLocks noGrp="1"/>
          </p:cNvSpPr>
          <p:nvPr>
            <p:ph idx="1"/>
          </p:nvPr>
        </p:nvSpPr>
        <p:spPr>
          <a:xfrm>
            <a:off x="205483" y="2069849"/>
            <a:ext cx="8733033" cy="3560390"/>
          </a:xfrm>
        </p:spPr>
        <p:txBody>
          <a:bodyPr>
            <a:normAutofit fontScale="92500" lnSpcReduction="20000"/>
          </a:bodyPr>
          <a:lstStyle/>
          <a:p>
            <a:pPr marL="0" indent="0">
              <a:buNone/>
            </a:pPr>
            <a:r>
              <a:rPr lang="en-US" sz="1900" dirty="0">
                <a:latin typeface="Courier New" panose="02070309020205020404" pitchFamily="49" charset="0"/>
                <a:cs typeface="Courier New" panose="02070309020205020404" pitchFamily="49" charset="0"/>
              </a:rPr>
              <a:t>+-----------------------------------------------------------s1</a:t>
            </a:r>
          </a:p>
          <a:p>
            <a:pPr marL="0" indent="0">
              <a:buNone/>
            </a:pPr>
            <a:r>
              <a:rPr lang="en-US" sz="1900" dirty="0">
                <a:latin typeface="Courier New" panose="02070309020205020404" pitchFamily="49" charset="0"/>
                <a:cs typeface="Courier New" panose="02070309020205020404" pitchFamily="49" charset="0"/>
              </a:rPr>
              <a:t>|</a:t>
            </a:r>
          </a:p>
          <a:p>
            <a:pPr marL="0" indent="0">
              <a:buNone/>
            </a:pPr>
            <a:r>
              <a:rPr lang="en-US" sz="1900" dirty="0">
                <a:latin typeface="Courier New" panose="02070309020205020404" pitchFamily="49" charset="0"/>
                <a:cs typeface="Courier New" panose="02070309020205020404" pitchFamily="49" charset="0"/>
              </a:rPr>
              <a:t>+--s2</a:t>
            </a:r>
          </a:p>
          <a:p>
            <a:pPr marL="0" indent="0">
              <a:buNone/>
            </a:pPr>
            <a:r>
              <a:rPr lang="en-US" sz="1900" dirty="0">
                <a:latin typeface="Courier New" panose="02070309020205020404" pitchFamily="49" charset="0"/>
                <a:cs typeface="Courier New" panose="02070309020205020404" pitchFamily="49" charset="0"/>
              </a:rPr>
              <a:t>|</a:t>
            </a:r>
          </a:p>
          <a:p>
            <a:pPr marL="0" indent="0">
              <a:buNone/>
            </a:pPr>
            <a:r>
              <a:rPr lang="en-US" sz="1900" dirty="0">
                <a:latin typeface="Courier New" panose="02070309020205020404" pitchFamily="49" charset="0"/>
                <a:cs typeface="Courier New" panose="02070309020205020404" pitchFamily="49" charset="0"/>
              </a:rPr>
              <a:t>+--s3</a:t>
            </a:r>
          </a:p>
          <a:p>
            <a:pPr marL="0" indent="0">
              <a:buNone/>
            </a:pPr>
            <a:br>
              <a:rPr lang="en-US" dirty="0">
                <a:latin typeface="Courier New" panose="02070309020205020404" pitchFamily="49" charset="0"/>
                <a:cs typeface="Courier New" panose="02070309020205020404" pitchFamily="49" charset="0"/>
              </a:rPr>
            </a:br>
            <a:endParaRPr lang="en-US" dirty="0">
              <a:latin typeface="Courier New" panose="02070309020205020404" pitchFamily="49" charset="0"/>
              <a:cs typeface="Courier New" panose="02070309020205020404" pitchFamily="49" charset="0"/>
            </a:endParaRPr>
          </a:p>
          <a:p>
            <a:pPr marL="0" indent="0">
              <a:buNone/>
            </a:pPr>
            <a:r>
              <a:rPr lang="en-US" dirty="0">
                <a:latin typeface="Courier New" panose="02070309020205020404" pitchFamily="49" charset="0"/>
                <a:cs typeface="Courier New" panose="02070309020205020404" pitchFamily="49" charset="0"/>
              </a:rPr>
              <a:t>Tree in </a:t>
            </a:r>
            <a:r>
              <a:rPr lang="en-US" dirty="0" err="1">
                <a:latin typeface="Courier New" panose="02070309020205020404" pitchFamily="49" charset="0"/>
                <a:cs typeface="Courier New" panose="02070309020205020404" pitchFamily="49" charset="0"/>
              </a:rPr>
              <a:t>newick</a:t>
            </a:r>
            <a:r>
              <a:rPr lang="en-US" dirty="0">
                <a:latin typeface="Courier New" panose="02070309020205020404" pitchFamily="49" charset="0"/>
                <a:cs typeface="Courier New" panose="02070309020205020404" pitchFamily="49" charset="0"/>
              </a:rPr>
              <a:t> format:</a:t>
            </a:r>
          </a:p>
          <a:p>
            <a:pPr marL="0" indent="0">
              <a:buNone/>
            </a:pPr>
            <a:r>
              <a:rPr lang="en-US" dirty="0">
                <a:latin typeface="Courier New" panose="02070309020205020404" pitchFamily="49" charset="0"/>
                <a:cs typeface="Courier New" panose="02070309020205020404" pitchFamily="49" charset="0"/>
              </a:rPr>
              <a:t>(s1:9.9999988658,s2:0.0702378591,s3:0.0647318661);</a:t>
            </a:r>
          </a:p>
        </p:txBody>
      </p:sp>
    </p:spTree>
    <p:extLst>
      <p:ext uri="{BB962C8B-B14F-4D97-AF65-F5344CB8AC3E}">
        <p14:creationId xmlns:p14="http://schemas.microsoft.com/office/powerpoint/2010/main" val="1165108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1744580" y="1633009"/>
            <a:ext cx="6247953" cy="4141258"/>
          </a:xfrm>
        </p:spPr>
        <p:txBody>
          <a:bodyPr>
            <a:normAutofit/>
          </a:bodyPr>
          <a:lstStyle/>
          <a:p>
            <a:pPr lvl="0">
              <a:lnSpc>
                <a:spcPct val="120000"/>
              </a:lnSpc>
            </a:pPr>
            <a:r>
              <a:rPr lang="en-US" dirty="0"/>
              <a:t>Introduction of RNA-</a:t>
            </a:r>
            <a:r>
              <a:rPr lang="en-US" dirty="0" err="1"/>
              <a:t>Seq</a:t>
            </a:r>
            <a:endParaRPr lang="en-US" dirty="0"/>
          </a:p>
          <a:p>
            <a:pPr lvl="0">
              <a:lnSpc>
                <a:spcPct val="120000"/>
              </a:lnSpc>
            </a:pPr>
            <a:r>
              <a:rPr lang="en-US" dirty="0"/>
              <a:t>RNA-</a:t>
            </a:r>
            <a:r>
              <a:rPr lang="en-US" dirty="0" err="1"/>
              <a:t>Seq</a:t>
            </a:r>
            <a:r>
              <a:rPr lang="en-US" dirty="0"/>
              <a:t> procedure</a:t>
            </a:r>
          </a:p>
          <a:p>
            <a:pPr lvl="0">
              <a:lnSpc>
                <a:spcPct val="120000"/>
              </a:lnSpc>
            </a:pPr>
            <a:r>
              <a:rPr lang="en-US" dirty="0"/>
              <a:t>Reference guided assembly</a:t>
            </a:r>
          </a:p>
          <a:p>
            <a:pPr lvl="0">
              <a:lnSpc>
                <a:spcPct val="120000"/>
              </a:lnSpc>
            </a:pPr>
            <a:r>
              <a:rPr lang="en-US" dirty="0"/>
              <a:t>RNA-</a:t>
            </a:r>
            <a:r>
              <a:rPr lang="en-US" dirty="0" err="1"/>
              <a:t>Seq</a:t>
            </a:r>
            <a:r>
              <a:rPr lang="en-US" dirty="0"/>
              <a:t> </a:t>
            </a:r>
            <a:r>
              <a:rPr lang="en-US" i="1" dirty="0"/>
              <a:t>de novo </a:t>
            </a:r>
            <a:r>
              <a:rPr lang="en-US" dirty="0"/>
              <a:t>assembly</a:t>
            </a:r>
          </a:p>
          <a:p>
            <a:pPr>
              <a:lnSpc>
                <a:spcPct val="120000"/>
              </a:lnSpc>
            </a:pPr>
            <a:r>
              <a:rPr lang="en-US" dirty="0"/>
              <a:t>PacBio Iso-Seq</a:t>
            </a:r>
          </a:p>
          <a:p>
            <a:pPr>
              <a:lnSpc>
                <a:spcPct val="120000"/>
              </a:lnSpc>
            </a:pPr>
            <a:r>
              <a:rPr lang="en-US" dirty="0" err="1"/>
              <a:t>Nanopore</a:t>
            </a:r>
            <a:r>
              <a:rPr lang="en-US" dirty="0"/>
              <a:t> RNA-</a:t>
            </a:r>
            <a:r>
              <a:rPr lang="en-US" dirty="0" err="1"/>
              <a:t>Seq</a:t>
            </a:r>
            <a:endParaRPr lang="en-US" dirty="0"/>
          </a:p>
        </p:txBody>
      </p:sp>
    </p:spTree>
    <p:extLst>
      <p:ext uri="{BB962C8B-B14F-4D97-AF65-F5344CB8AC3E}">
        <p14:creationId xmlns:p14="http://schemas.microsoft.com/office/powerpoint/2010/main" val="2825085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1551" y="155847"/>
            <a:ext cx="4978400" cy="766762"/>
          </a:xfrm>
        </p:spPr>
        <p:txBody>
          <a:bodyPr>
            <a:normAutofit/>
          </a:bodyPr>
          <a:lstStyle/>
          <a:p>
            <a:r>
              <a:rPr lang="en-US" sz="3200" dirty="0" err="1"/>
              <a:t>Transcriptome</a:t>
            </a:r>
            <a:endParaRPr lang="en-US" sz="3200" dirty="0"/>
          </a:p>
        </p:txBody>
      </p:sp>
      <p:pic>
        <p:nvPicPr>
          <p:cNvPr id="5" name="Picture 4"/>
          <p:cNvPicPr>
            <a:picLocks noChangeAspect="1"/>
          </p:cNvPicPr>
          <p:nvPr/>
        </p:nvPicPr>
        <p:blipFill>
          <a:blip r:embed="rId3"/>
          <a:stretch>
            <a:fillRect/>
          </a:stretch>
        </p:blipFill>
        <p:spPr>
          <a:xfrm>
            <a:off x="102508" y="1602733"/>
            <a:ext cx="5063672" cy="4523547"/>
          </a:xfrm>
          <a:prstGeom prst="rect">
            <a:avLst/>
          </a:prstGeom>
        </p:spPr>
      </p:pic>
      <p:sp>
        <p:nvSpPr>
          <p:cNvPr id="6" name="TextBox 5"/>
          <p:cNvSpPr txBox="1"/>
          <p:nvPr/>
        </p:nvSpPr>
        <p:spPr>
          <a:xfrm>
            <a:off x="836300" y="6073115"/>
            <a:ext cx="3714028" cy="461665"/>
          </a:xfrm>
          <a:prstGeom prst="rect">
            <a:avLst/>
          </a:prstGeom>
          <a:noFill/>
        </p:spPr>
        <p:txBody>
          <a:bodyPr wrap="none" rtlCol="0">
            <a:spAutoFit/>
          </a:bodyPr>
          <a:lstStyle/>
          <a:p>
            <a:r>
              <a:rPr lang="en-US" sz="2400" dirty="0"/>
              <a:t>DNA to protein in eukaryote</a:t>
            </a:r>
          </a:p>
        </p:txBody>
      </p:sp>
      <p:sp>
        <p:nvSpPr>
          <p:cNvPr id="9" name="TextBox 8"/>
          <p:cNvSpPr txBox="1"/>
          <p:nvPr/>
        </p:nvSpPr>
        <p:spPr>
          <a:xfrm>
            <a:off x="1067259" y="6534780"/>
            <a:ext cx="3264811" cy="246221"/>
          </a:xfrm>
          <a:prstGeom prst="rect">
            <a:avLst/>
          </a:prstGeom>
          <a:noFill/>
        </p:spPr>
        <p:txBody>
          <a:bodyPr wrap="none" rtlCol="0">
            <a:spAutoFit/>
          </a:bodyPr>
          <a:lstStyle/>
          <a:p>
            <a:r>
              <a:rPr lang="en-US" sz="1000" dirty="0" err="1"/>
              <a:t>nature.com</a:t>
            </a:r>
            <a:r>
              <a:rPr lang="en-US" sz="1000" dirty="0"/>
              <a:t>/</a:t>
            </a:r>
            <a:r>
              <a:rPr lang="en-US" sz="1000" dirty="0" err="1"/>
              <a:t>scitable</a:t>
            </a:r>
            <a:r>
              <a:rPr lang="en-US" sz="1000" dirty="0"/>
              <a:t>/</a:t>
            </a:r>
            <a:r>
              <a:rPr lang="en-US" sz="1000" dirty="0" err="1"/>
              <a:t>topicpage</a:t>
            </a:r>
            <a:r>
              <a:rPr lang="en-US" sz="1000" dirty="0"/>
              <a:t>/gene-expression-14121669</a:t>
            </a:r>
          </a:p>
        </p:txBody>
      </p:sp>
      <p:pic>
        <p:nvPicPr>
          <p:cNvPr id="4" name="Picture 3" descr="Chart&#10;&#10;Description automatically generated">
            <a:extLst>
              <a:ext uri="{FF2B5EF4-FFF2-40B4-BE49-F238E27FC236}">
                <a16:creationId xmlns:a16="http://schemas.microsoft.com/office/drawing/2014/main" id="{DC5FA3D3-D531-1244-A525-F7D3D78A52D1}"/>
              </a:ext>
            </a:extLst>
          </p:cNvPr>
          <p:cNvPicPr>
            <a:picLocks noChangeAspect="1"/>
          </p:cNvPicPr>
          <p:nvPr/>
        </p:nvPicPr>
        <p:blipFill>
          <a:blip r:embed="rId4"/>
          <a:stretch>
            <a:fillRect/>
          </a:stretch>
        </p:blipFill>
        <p:spPr>
          <a:xfrm>
            <a:off x="5868073" y="2241219"/>
            <a:ext cx="2891277" cy="2843408"/>
          </a:xfrm>
          <a:prstGeom prst="rect">
            <a:avLst/>
          </a:prstGeom>
        </p:spPr>
      </p:pic>
      <p:sp>
        <p:nvSpPr>
          <p:cNvPr id="7" name="TextBox 6">
            <a:extLst>
              <a:ext uri="{FF2B5EF4-FFF2-40B4-BE49-F238E27FC236}">
                <a16:creationId xmlns:a16="http://schemas.microsoft.com/office/drawing/2014/main" id="{A6D534A9-9A5E-514B-A8D2-40DA66A060C7}"/>
              </a:ext>
            </a:extLst>
          </p:cNvPr>
          <p:cNvSpPr txBox="1"/>
          <p:nvPr/>
        </p:nvSpPr>
        <p:spPr>
          <a:xfrm>
            <a:off x="6794109" y="4251921"/>
            <a:ext cx="838691" cy="369332"/>
          </a:xfrm>
          <a:prstGeom prst="rect">
            <a:avLst/>
          </a:prstGeom>
          <a:noFill/>
        </p:spPr>
        <p:txBody>
          <a:bodyPr wrap="none" rtlCol="0">
            <a:spAutoFit/>
          </a:bodyPr>
          <a:lstStyle/>
          <a:p>
            <a:r>
              <a:rPr lang="en-US" dirty="0"/>
              <a:t>viruses</a:t>
            </a:r>
          </a:p>
        </p:txBody>
      </p:sp>
      <p:sp>
        <p:nvSpPr>
          <p:cNvPr id="10" name="TextBox 9">
            <a:extLst>
              <a:ext uri="{FF2B5EF4-FFF2-40B4-BE49-F238E27FC236}">
                <a16:creationId xmlns:a16="http://schemas.microsoft.com/office/drawing/2014/main" id="{9B53A34E-B3D5-F940-83AB-237B050599CC}"/>
              </a:ext>
            </a:extLst>
          </p:cNvPr>
          <p:cNvSpPr txBox="1"/>
          <p:nvPr/>
        </p:nvSpPr>
        <p:spPr>
          <a:xfrm>
            <a:off x="6329975" y="3127042"/>
            <a:ext cx="928267" cy="369332"/>
          </a:xfrm>
          <a:prstGeom prst="rect">
            <a:avLst/>
          </a:prstGeom>
          <a:noFill/>
        </p:spPr>
        <p:txBody>
          <a:bodyPr wrap="none" rtlCol="0">
            <a:spAutoFit/>
          </a:bodyPr>
          <a:lstStyle/>
          <a:p>
            <a:r>
              <a:rPr lang="en-US" dirty="0"/>
              <a:t>archaea</a:t>
            </a:r>
          </a:p>
        </p:txBody>
      </p:sp>
      <p:sp>
        <p:nvSpPr>
          <p:cNvPr id="11" name="TextBox 10">
            <a:extLst>
              <a:ext uri="{FF2B5EF4-FFF2-40B4-BE49-F238E27FC236}">
                <a16:creationId xmlns:a16="http://schemas.microsoft.com/office/drawing/2014/main" id="{22D9B548-0855-2B40-9C8F-5C663CA488C8}"/>
              </a:ext>
            </a:extLst>
          </p:cNvPr>
          <p:cNvSpPr txBox="1"/>
          <p:nvPr/>
        </p:nvSpPr>
        <p:spPr>
          <a:xfrm>
            <a:off x="6606140" y="2757710"/>
            <a:ext cx="948401" cy="369332"/>
          </a:xfrm>
          <a:prstGeom prst="rect">
            <a:avLst/>
          </a:prstGeom>
          <a:noFill/>
        </p:spPr>
        <p:txBody>
          <a:bodyPr wrap="none" rtlCol="0">
            <a:spAutoFit/>
          </a:bodyPr>
          <a:lstStyle/>
          <a:p>
            <a:r>
              <a:rPr lang="en-US" dirty="0"/>
              <a:t>bacteria</a:t>
            </a:r>
          </a:p>
        </p:txBody>
      </p:sp>
      <p:sp>
        <p:nvSpPr>
          <p:cNvPr id="12" name="TextBox 11">
            <a:extLst>
              <a:ext uri="{FF2B5EF4-FFF2-40B4-BE49-F238E27FC236}">
                <a16:creationId xmlns:a16="http://schemas.microsoft.com/office/drawing/2014/main" id="{1A000D38-5C72-1B42-AE84-69070B3EC745}"/>
              </a:ext>
            </a:extLst>
          </p:cNvPr>
          <p:cNvSpPr txBox="1"/>
          <p:nvPr/>
        </p:nvSpPr>
        <p:spPr>
          <a:xfrm>
            <a:off x="7680150" y="2179340"/>
            <a:ext cx="1122102" cy="369332"/>
          </a:xfrm>
          <a:prstGeom prst="rect">
            <a:avLst/>
          </a:prstGeom>
          <a:noFill/>
        </p:spPr>
        <p:txBody>
          <a:bodyPr wrap="none" rtlCol="0">
            <a:spAutoFit/>
          </a:bodyPr>
          <a:lstStyle/>
          <a:p>
            <a:r>
              <a:rPr lang="en-US" dirty="0" err="1"/>
              <a:t>eukaryota</a:t>
            </a:r>
            <a:endParaRPr lang="en-US" dirty="0"/>
          </a:p>
        </p:txBody>
      </p:sp>
      <p:sp>
        <p:nvSpPr>
          <p:cNvPr id="8" name="TextBox 7">
            <a:extLst>
              <a:ext uri="{FF2B5EF4-FFF2-40B4-BE49-F238E27FC236}">
                <a16:creationId xmlns:a16="http://schemas.microsoft.com/office/drawing/2014/main" id="{C648FF97-79EE-1443-ACBC-16624C4C728D}"/>
              </a:ext>
            </a:extLst>
          </p:cNvPr>
          <p:cNvSpPr txBox="1"/>
          <p:nvPr/>
        </p:nvSpPr>
        <p:spPr>
          <a:xfrm>
            <a:off x="6081349" y="5024318"/>
            <a:ext cx="497252" cy="369332"/>
          </a:xfrm>
          <a:prstGeom prst="rect">
            <a:avLst/>
          </a:prstGeom>
          <a:noFill/>
        </p:spPr>
        <p:txBody>
          <a:bodyPr wrap="none" rtlCol="0">
            <a:spAutoFit/>
          </a:bodyPr>
          <a:lstStyle/>
          <a:p>
            <a:r>
              <a:rPr lang="en-US" dirty="0"/>
              <a:t>10</a:t>
            </a:r>
            <a:r>
              <a:rPr lang="en-US" baseline="30000" dirty="0"/>
              <a:t>3</a:t>
            </a:r>
          </a:p>
        </p:txBody>
      </p:sp>
      <p:sp>
        <p:nvSpPr>
          <p:cNvPr id="13" name="TextBox 12">
            <a:extLst>
              <a:ext uri="{FF2B5EF4-FFF2-40B4-BE49-F238E27FC236}">
                <a16:creationId xmlns:a16="http://schemas.microsoft.com/office/drawing/2014/main" id="{BA7F5C15-91AD-6346-B911-B0B2F2A00C13}"/>
              </a:ext>
            </a:extLst>
          </p:cNvPr>
          <p:cNvSpPr txBox="1"/>
          <p:nvPr/>
        </p:nvSpPr>
        <p:spPr>
          <a:xfrm>
            <a:off x="6693569" y="5024318"/>
            <a:ext cx="497252" cy="369332"/>
          </a:xfrm>
          <a:prstGeom prst="rect">
            <a:avLst/>
          </a:prstGeom>
          <a:noFill/>
        </p:spPr>
        <p:txBody>
          <a:bodyPr wrap="none" rtlCol="0">
            <a:spAutoFit/>
          </a:bodyPr>
          <a:lstStyle/>
          <a:p>
            <a:r>
              <a:rPr lang="en-US" dirty="0"/>
              <a:t>10</a:t>
            </a:r>
            <a:r>
              <a:rPr lang="en-US" baseline="30000" dirty="0"/>
              <a:t>5</a:t>
            </a:r>
          </a:p>
        </p:txBody>
      </p:sp>
      <p:sp>
        <p:nvSpPr>
          <p:cNvPr id="14" name="TextBox 13">
            <a:extLst>
              <a:ext uri="{FF2B5EF4-FFF2-40B4-BE49-F238E27FC236}">
                <a16:creationId xmlns:a16="http://schemas.microsoft.com/office/drawing/2014/main" id="{4E6CFF43-9C03-B44B-B38B-BE1FB95857EA}"/>
              </a:ext>
            </a:extLst>
          </p:cNvPr>
          <p:cNvSpPr txBox="1"/>
          <p:nvPr/>
        </p:nvSpPr>
        <p:spPr>
          <a:xfrm>
            <a:off x="7297153" y="5024318"/>
            <a:ext cx="497252" cy="369332"/>
          </a:xfrm>
          <a:prstGeom prst="rect">
            <a:avLst/>
          </a:prstGeom>
          <a:noFill/>
        </p:spPr>
        <p:txBody>
          <a:bodyPr wrap="none" rtlCol="0">
            <a:spAutoFit/>
          </a:bodyPr>
          <a:lstStyle/>
          <a:p>
            <a:r>
              <a:rPr lang="en-US" dirty="0"/>
              <a:t>10</a:t>
            </a:r>
            <a:r>
              <a:rPr lang="en-US" baseline="30000" dirty="0"/>
              <a:t>7</a:t>
            </a:r>
          </a:p>
        </p:txBody>
      </p:sp>
      <p:sp>
        <p:nvSpPr>
          <p:cNvPr id="15" name="TextBox 14">
            <a:extLst>
              <a:ext uri="{FF2B5EF4-FFF2-40B4-BE49-F238E27FC236}">
                <a16:creationId xmlns:a16="http://schemas.microsoft.com/office/drawing/2014/main" id="{5F57BF9A-9BC9-6047-8EBD-3972FD6E647E}"/>
              </a:ext>
            </a:extLst>
          </p:cNvPr>
          <p:cNvSpPr txBox="1"/>
          <p:nvPr/>
        </p:nvSpPr>
        <p:spPr>
          <a:xfrm>
            <a:off x="7919468" y="5011376"/>
            <a:ext cx="497252" cy="369332"/>
          </a:xfrm>
          <a:prstGeom prst="rect">
            <a:avLst/>
          </a:prstGeom>
          <a:noFill/>
        </p:spPr>
        <p:txBody>
          <a:bodyPr wrap="none" rtlCol="0">
            <a:spAutoFit/>
          </a:bodyPr>
          <a:lstStyle/>
          <a:p>
            <a:r>
              <a:rPr lang="en-US" dirty="0"/>
              <a:t>10</a:t>
            </a:r>
            <a:r>
              <a:rPr lang="en-US" baseline="30000" dirty="0"/>
              <a:t>9</a:t>
            </a:r>
          </a:p>
        </p:txBody>
      </p:sp>
      <p:sp>
        <p:nvSpPr>
          <p:cNvPr id="19" name="TextBox 18">
            <a:extLst>
              <a:ext uri="{FF2B5EF4-FFF2-40B4-BE49-F238E27FC236}">
                <a16:creationId xmlns:a16="http://schemas.microsoft.com/office/drawing/2014/main" id="{326DA95D-1756-DA40-A9CF-41AE0011C231}"/>
              </a:ext>
            </a:extLst>
          </p:cNvPr>
          <p:cNvSpPr txBox="1"/>
          <p:nvPr/>
        </p:nvSpPr>
        <p:spPr>
          <a:xfrm>
            <a:off x="5470487" y="2254952"/>
            <a:ext cx="497252" cy="369332"/>
          </a:xfrm>
          <a:prstGeom prst="rect">
            <a:avLst/>
          </a:prstGeom>
          <a:noFill/>
        </p:spPr>
        <p:txBody>
          <a:bodyPr wrap="none" rtlCol="0">
            <a:spAutoFit/>
          </a:bodyPr>
          <a:lstStyle/>
          <a:p>
            <a:r>
              <a:rPr lang="en-US" dirty="0"/>
              <a:t>10</a:t>
            </a:r>
            <a:r>
              <a:rPr lang="en-US" baseline="30000" dirty="0"/>
              <a:t>5</a:t>
            </a:r>
          </a:p>
        </p:txBody>
      </p:sp>
      <p:sp>
        <p:nvSpPr>
          <p:cNvPr id="20" name="TextBox 19">
            <a:extLst>
              <a:ext uri="{FF2B5EF4-FFF2-40B4-BE49-F238E27FC236}">
                <a16:creationId xmlns:a16="http://schemas.microsoft.com/office/drawing/2014/main" id="{A62DD12B-7F24-8C4C-A070-FD3E2E3DB407}"/>
              </a:ext>
            </a:extLst>
          </p:cNvPr>
          <p:cNvSpPr txBox="1"/>
          <p:nvPr/>
        </p:nvSpPr>
        <p:spPr>
          <a:xfrm>
            <a:off x="5491112" y="4186160"/>
            <a:ext cx="418704" cy="369332"/>
          </a:xfrm>
          <a:prstGeom prst="rect">
            <a:avLst/>
          </a:prstGeom>
          <a:noFill/>
        </p:spPr>
        <p:txBody>
          <a:bodyPr wrap="none" rtlCol="0">
            <a:spAutoFit/>
          </a:bodyPr>
          <a:lstStyle/>
          <a:p>
            <a:r>
              <a:rPr lang="en-US" dirty="0"/>
              <a:t>10</a:t>
            </a:r>
            <a:endParaRPr lang="en-US" baseline="30000" dirty="0"/>
          </a:p>
        </p:txBody>
      </p:sp>
      <p:sp>
        <p:nvSpPr>
          <p:cNvPr id="21" name="TextBox 20">
            <a:extLst>
              <a:ext uri="{FF2B5EF4-FFF2-40B4-BE49-F238E27FC236}">
                <a16:creationId xmlns:a16="http://schemas.microsoft.com/office/drawing/2014/main" id="{57C47367-C5D9-7E45-B0D2-6045B20C1F0B}"/>
              </a:ext>
            </a:extLst>
          </p:cNvPr>
          <p:cNvSpPr txBox="1"/>
          <p:nvPr/>
        </p:nvSpPr>
        <p:spPr>
          <a:xfrm>
            <a:off x="5470487" y="3707102"/>
            <a:ext cx="497252" cy="369332"/>
          </a:xfrm>
          <a:prstGeom prst="rect">
            <a:avLst/>
          </a:prstGeom>
          <a:noFill/>
        </p:spPr>
        <p:txBody>
          <a:bodyPr wrap="none" rtlCol="0">
            <a:spAutoFit/>
          </a:bodyPr>
          <a:lstStyle/>
          <a:p>
            <a:r>
              <a:rPr lang="en-US" dirty="0"/>
              <a:t>10</a:t>
            </a:r>
            <a:r>
              <a:rPr lang="en-US" baseline="30000" dirty="0"/>
              <a:t>2</a:t>
            </a:r>
          </a:p>
        </p:txBody>
      </p:sp>
      <p:sp>
        <p:nvSpPr>
          <p:cNvPr id="22" name="TextBox 21">
            <a:extLst>
              <a:ext uri="{FF2B5EF4-FFF2-40B4-BE49-F238E27FC236}">
                <a16:creationId xmlns:a16="http://schemas.microsoft.com/office/drawing/2014/main" id="{A96B17AF-5E20-604A-AAA7-22DB008D0D85}"/>
              </a:ext>
            </a:extLst>
          </p:cNvPr>
          <p:cNvSpPr txBox="1"/>
          <p:nvPr/>
        </p:nvSpPr>
        <p:spPr>
          <a:xfrm>
            <a:off x="5470487" y="3221532"/>
            <a:ext cx="497252" cy="369332"/>
          </a:xfrm>
          <a:prstGeom prst="rect">
            <a:avLst/>
          </a:prstGeom>
          <a:noFill/>
        </p:spPr>
        <p:txBody>
          <a:bodyPr wrap="none" rtlCol="0">
            <a:spAutoFit/>
          </a:bodyPr>
          <a:lstStyle/>
          <a:p>
            <a:r>
              <a:rPr lang="en-US" dirty="0"/>
              <a:t>10</a:t>
            </a:r>
            <a:r>
              <a:rPr lang="en-US" baseline="30000" dirty="0"/>
              <a:t>3</a:t>
            </a:r>
          </a:p>
        </p:txBody>
      </p:sp>
      <p:sp>
        <p:nvSpPr>
          <p:cNvPr id="23" name="TextBox 22">
            <a:extLst>
              <a:ext uri="{FF2B5EF4-FFF2-40B4-BE49-F238E27FC236}">
                <a16:creationId xmlns:a16="http://schemas.microsoft.com/office/drawing/2014/main" id="{83283B88-A06B-684A-9A1D-C7F6F9235682}"/>
              </a:ext>
            </a:extLst>
          </p:cNvPr>
          <p:cNvSpPr txBox="1"/>
          <p:nvPr/>
        </p:nvSpPr>
        <p:spPr>
          <a:xfrm>
            <a:off x="5470487" y="2735962"/>
            <a:ext cx="497252" cy="369332"/>
          </a:xfrm>
          <a:prstGeom prst="rect">
            <a:avLst/>
          </a:prstGeom>
          <a:noFill/>
        </p:spPr>
        <p:txBody>
          <a:bodyPr wrap="none" rtlCol="0">
            <a:spAutoFit/>
          </a:bodyPr>
          <a:lstStyle/>
          <a:p>
            <a:r>
              <a:rPr lang="en-US" dirty="0"/>
              <a:t>10</a:t>
            </a:r>
            <a:r>
              <a:rPr lang="en-US" baseline="30000" dirty="0"/>
              <a:t>4</a:t>
            </a:r>
          </a:p>
        </p:txBody>
      </p:sp>
      <p:sp>
        <p:nvSpPr>
          <p:cNvPr id="24" name="TextBox 23">
            <a:extLst>
              <a:ext uri="{FF2B5EF4-FFF2-40B4-BE49-F238E27FC236}">
                <a16:creationId xmlns:a16="http://schemas.microsoft.com/office/drawing/2014/main" id="{70147619-4F50-5942-91EB-86A88CE886E1}"/>
              </a:ext>
            </a:extLst>
          </p:cNvPr>
          <p:cNvSpPr txBox="1"/>
          <p:nvPr/>
        </p:nvSpPr>
        <p:spPr>
          <a:xfrm>
            <a:off x="6784288" y="6354956"/>
            <a:ext cx="1025730" cy="276999"/>
          </a:xfrm>
          <a:prstGeom prst="rect">
            <a:avLst/>
          </a:prstGeom>
          <a:noFill/>
        </p:spPr>
        <p:txBody>
          <a:bodyPr wrap="none" rtlCol="0">
            <a:spAutoFit/>
          </a:bodyPr>
          <a:lstStyle/>
          <a:p>
            <a:r>
              <a:rPr lang="en-US" sz="1200" dirty="0" err="1"/>
              <a:t>wikipedia.org</a:t>
            </a:r>
            <a:endParaRPr lang="en-US" sz="1200" dirty="0"/>
          </a:p>
        </p:txBody>
      </p:sp>
      <p:sp>
        <p:nvSpPr>
          <p:cNvPr id="25" name="TextBox 24">
            <a:extLst>
              <a:ext uri="{FF2B5EF4-FFF2-40B4-BE49-F238E27FC236}">
                <a16:creationId xmlns:a16="http://schemas.microsoft.com/office/drawing/2014/main" id="{775830F4-E97C-984E-B0C4-CA095FC8A9A5}"/>
              </a:ext>
            </a:extLst>
          </p:cNvPr>
          <p:cNvSpPr txBox="1"/>
          <p:nvPr/>
        </p:nvSpPr>
        <p:spPr>
          <a:xfrm>
            <a:off x="378134" y="809699"/>
            <a:ext cx="8147099" cy="830997"/>
          </a:xfrm>
          <a:prstGeom prst="rect">
            <a:avLst/>
          </a:prstGeom>
          <a:noFill/>
        </p:spPr>
        <p:txBody>
          <a:bodyPr wrap="square" rtlCol="0">
            <a:spAutoFit/>
          </a:bodyPr>
          <a:lstStyle/>
          <a:p>
            <a:r>
              <a:rPr lang="en-US" sz="2400" dirty="0"/>
              <a:t>A </a:t>
            </a:r>
            <a:r>
              <a:rPr lang="en-US" sz="2400" b="1" dirty="0"/>
              <a:t>transcriptome</a:t>
            </a:r>
            <a:r>
              <a:rPr lang="en-US" sz="2400" dirty="0"/>
              <a:t> is the full range of mRNA expressed by a cell, a tissue, or an organism.</a:t>
            </a:r>
          </a:p>
        </p:txBody>
      </p:sp>
      <p:sp>
        <p:nvSpPr>
          <p:cNvPr id="26" name="TextBox 25">
            <a:extLst>
              <a:ext uri="{FF2B5EF4-FFF2-40B4-BE49-F238E27FC236}">
                <a16:creationId xmlns:a16="http://schemas.microsoft.com/office/drawing/2014/main" id="{4D48F9E6-8386-FA48-BABE-462412644F85}"/>
              </a:ext>
            </a:extLst>
          </p:cNvPr>
          <p:cNvSpPr txBox="1"/>
          <p:nvPr/>
        </p:nvSpPr>
        <p:spPr>
          <a:xfrm>
            <a:off x="6329975" y="5376800"/>
            <a:ext cx="1824154" cy="369332"/>
          </a:xfrm>
          <a:prstGeom prst="rect">
            <a:avLst/>
          </a:prstGeom>
          <a:noFill/>
        </p:spPr>
        <p:txBody>
          <a:bodyPr wrap="none" rtlCol="0">
            <a:spAutoFit/>
          </a:bodyPr>
          <a:lstStyle/>
          <a:p>
            <a:r>
              <a:rPr lang="en-US" dirty="0"/>
              <a:t>Genome size (bp)</a:t>
            </a:r>
          </a:p>
        </p:txBody>
      </p:sp>
      <p:sp>
        <p:nvSpPr>
          <p:cNvPr id="27" name="TextBox 26">
            <a:extLst>
              <a:ext uri="{FF2B5EF4-FFF2-40B4-BE49-F238E27FC236}">
                <a16:creationId xmlns:a16="http://schemas.microsoft.com/office/drawing/2014/main" id="{DED6C820-0C96-E142-8277-76846904AD63}"/>
              </a:ext>
            </a:extLst>
          </p:cNvPr>
          <p:cNvSpPr txBox="1"/>
          <p:nvPr/>
        </p:nvSpPr>
        <p:spPr>
          <a:xfrm>
            <a:off x="4061260" y="3478257"/>
            <a:ext cx="2493952" cy="369332"/>
          </a:xfrm>
          <a:prstGeom prst="rect">
            <a:avLst/>
          </a:prstGeom>
          <a:noFill/>
          <a:scene3d>
            <a:camera prst="orthographicFront">
              <a:rot lat="0" lon="0" rev="5400000"/>
            </a:camera>
            <a:lightRig rig="threePt" dir="t"/>
          </a:scene3d>
        </p:spPr>
        <p:txBody>
          <a:bodyPr wrap="none" rtlCol="0">
            <a:spAutoFit/>
          </a:bodyPr>
          <a:lstStyle/>
          <a:p>
            <a:r>
              <a:rPr lang="en-US" dirty="0"/>
              <a:t>Counts of protein genes</a:t>
            </a:r>
          </a:p>
        </p:txBody>
      </p:sp>
    </p:spTree>
    <p:extLst>
      <p:ext uri="{BB962C8B-B14F-4D97-AF65-F5344CB8AC3E}">
        <p14:creationId xmlns:p14="http://schemas.microsoft.com/office/powerpoint/2010/main" val="14863179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29554" y="2280405"/>
            <a:ext cx="4515296" cy="2068325"/>
            <a:chOff x="2638709" y="3004305"/>
            <a:chExt cx="4515296" cy="2068325"/>
          </a:xfrm>
        </p:grpSpPr>
        <p:sp>
          <p:nvSpPr>
            <p:cNvPr id="325" name="Parallelogram 324"/>
            <p:cNvSpPr/>
            <p:nvPr/>
          </p:nvSpPr>
          <p:spPr>
            <a:xfrm>
              <a:off x="5184344" y="3021549"/>
              <a:ext cx="1969661" cy="1810853"/>
            </a:xfrm>
            <a:prstGeom prst="parallelogram">
              <a:avLst>
                <a:gd name="adj" fmla="val 69947"/>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Parallelogram 323"/>
            <p:cNvSpPr/>
            <p:nvPr/>
          </p:nvSpPr>
          <p:spPr>
            <a:xfrm>
              <a:off x="4648523" y="3004306"/>
              <a:ext cx="1368350" cy="1821694"/>
            </a:xfrm>
            <a:prstGeom prst="parallelogram">
              <a:avLst>
                <a:gd name="adj" fmla="val 59789"/>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Parallelogram 321"/>
            <p:cNvSpPr/>
            <p:nvPr/>
          </p:nvSpPr>
          <p:spPr>
            <a:xfrm flipH="1">
              <a:off x="2638709" y="3004305"/>
              <a:ext cx="1958934" cy="1821695"/>
            </a:xfrm>
            <a:prstGeom prst="parallelogram">
              <a:avLst>
                <a:gd name="adj" fmla="val 51311"/>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Oval 315"/>
            <p:cNvSpPr/>
            <p:nvPr/>
          </p:nvSpPr>
          <p:spPr>
            <a:xfrm>
              <a:off x="3386832" y="4795240"/>
              <a:ext cx="198967" cy="216879"/>
            </a:xfrm>
            <a:prstGeom prst="ellips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Rectangle 317"/>
            <p:cNvSpPr/>
            <p:nvPr/>
          </p:nvSpPr>
          <p:spPr>
            <a:xfrm flipV="1">
              <a:off x="3547449" y="4837162"/>
              <a:ext cx="1083734" cy="129681"/>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Rectangle 319"/>
            <p:cNvSpPr/>
            <p:nvPr/>
          </p:nvSpPr>
          <p:spPr>
            <a:xfrm flipV="1">
              <a:off x="4634011" y="4837162"/>
              <a:ext cx="558801" cy="131265"/>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ectangle 320"/>
            <p:cNvSpPr/>
            <p:nvPr/>
          </p:nvSpPr>
          <p:spPr>
            <a:xfrm flipV="1">
              <a:off x="5188579" y="4837162"/>
              <a:ext cx="711200" cy="131266"/>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TextBox 325"/>
            <p:cNvSpPr txBox="1"/>
            <p:nvPr/>
          </p:nvSpPr>
          <p:spPr>
            <a:xfrm>
              <a:off x="3087446" y="4703298"/>
              <a:ext cx="352606" cy="369332"/>
            </a:xfrm>
            <a:prstGeom prst="rect">
              <a:avLst/>
            </a:prstGeom>
            <a:noFill/>
          </p:spPr>
          <p:txBody>
            <a:bodyPr wrap="none" rtlCol="0">
              <a:spAutoFit/>
            </a:bodyPr>
            <a:lstStyle/>
            <a:p>
              <a:r>
                <a:rPr lang="en-US" dirty="0"/>
                <a:t>5'</a:t>
              </a:r>
            </a:p>
          </p:txBody>
        </p:sp>
        <p:sp>
          <p:nvSpPr>
            <p:cNvPr id="327" name="TextBox 326"/>
            <p:cNvSpPr txBox="1"/>
            <p:nvPr/>
          </p:nvSpPr>
          <p:spPr>
            <a:xfrm>
              <a:off x="5865911" y="4701595"/>
              <a:ext cx="1072604" cy="369332"/>
            </a:xfrm>
            <a:prstGeom prst="rect">
              <a:avLst/>
            </a:prstGeom>
            <a:noFill/>
          </p:spPr>
          <p:txBody>
            <a:bodyPr wrap="none" rtlCol="0">
              <a:spAutoFit/>
            </a:bodyPr>
            <a:lstStyle/>
            <a:p>
              <a:r>
                <a:rPr lang="en-US" dirty="0"/>
                <a:t>AAAAA 3'</a:t>
              </a:r>
            </a:p>
          </p:txBody>
        </p:sp>
      </p:grpSp>
      <p:sp>
        <p:nvSpPr>
          <p:cNvPr id="2" name="Title 1"/>
          <p:cNvSpPr>
            <a:spLocks noGrp="1"/>
          </p:cNvSpPr>
          <p:nvPr>
            <p:ph type="title" idx="4294967295"/>
          </p:nvPr>
        </p:nvSpPr>
        <p:spPr>
          <a:xfrm>
            <a:off x="1143001" y="228600"/>
            <a:ext cx="7251700" cy="825499"/>
          </a:xfrm>
        </p:spPr>
        <p:txBody>
          <a:bodyPr>
            <a:normAutofit/>
          </a:bodyPr>
          <a:lstStyle/>
          <a:p>
            <a:r>
              <a:rPr lang="en-US" sz="3200" dirty="0"/>
              <a:t>Alternative splicing</a:t>
            </a:r>
          </a:p>
        </p:txBody>
      </p:sp>
      <p:sp>
        <p:nvSpPr>
          <p:cNvPr id="238" name="Oval 237"/>
          <p:cNvSpPr/>
          <p:nvPr/>
        </p:nvSpPr>
        <p:spPr>
          <a:xfrm>
            <a:off x="2528940" y="3151010"/>
            <a:ext cx="198967" cy="216879"/>
          </a:xfrm>
          <a:prstGeom prst="ellips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p:cNvSpPr/>
          <p:nvPr/>
        </p:nvSpPr>
        <p:spPr>
          <a:xfrm>
            <a:off x="1992412" y="2108439"/>
            <a:ext cx="198967" cy="216879"/>
          </a:xfrm>
          <a:prstGeom prst="ellips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2" name="Straight Connector 241"/>
          <p:cNvCxnSpPr/>
          <p:nvPr/>
        </p:nvCxnSpPr>
        <p:spPr>
          <a:xfrm flipV="1">
            <a:off x="1965987" y="1360641"/>
            <a:ext cx="5067300" cy="119"/>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44" name="Rectangle 243"/>
          <p:cNvSpPr/>
          <p:nvPr/>
        </p:nvSpPr>
        <p:spPr>
          <a:xfrm flipV="1">
            <a:off x="2170250" y="2153308"/>
            <a:ext cx="1083734" cy="129681"/>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ectangle 244"/>
          <p:cNvSpPr/>
          <p:nvPr/>
        </p:nvSpPr>
        <p:spPr>
          <a:xfrm flipV="1">
            <a:off x="3253984" y="2153307"/>
            <a:ext cx="651933" cy="129682"/>
          </a:xfrm>
          <a:prstGeom prst="rect">
            <a:avLst/>
          </a:prstGeom>
          <a:solidFill>
            <a:schemeClr val="tx1">
              <a:lumMod val="65000"/>
              <a:lumOff val="3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ectangle 245"/>
          <p:cNvSpPr/>
          <p:nvPr/>
        </p:nvSpPr>
        <p:spPr>
          <a:xfrm flipV="1">
            <a:off x="3905917" y="2153375"/>
            <a:ext cx="711200" cy="131348"/>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Rectangle 246"/>
          <p:cNvSpPr/>
          <p:nvPr/>
        </p:nvSpPr>
        <p:spPr>
          <a:xfrm flipV="1">
            <a:off x="4617117" y="2153425"/>
            <a:ext cx="431800" cy="129446"/>
          </a:xfrm>
          <a:prstGeom prst="rect">
            <a:avLst/>
          </a:prstGeom>
          <a:solidFill>
            <a:schemeClr val="tx1">
              <a:lumMod val="65000"/>
              <a:lumOff val="3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ectangle 247"/>
          <p:cNvSpPr/>
          <p:nvPr/>
        </p:nvSpPr>
        <p:spPr>
          <a:xfrm flipV="1">
            <a:off x="5048917" y="2153306"/>
            <a:ext cx="558801" cy="1270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ectangle 268"/>
          <p:cNvSpPr/>
          <p:nvPr/>
        </p:nvSpPr>
        <p:spPr>
          <a:xfrm flipV="1">
            <a:off x="6039518" y="2153374"/>
            <a:ext cx="711200" cy="129571"/>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Rectangle 270"/>
          <p:cNvSpPr/>
          <p:nvPr/>
        </p:nvSpPr>
        <p:spPr>
          <a:xfrm flipV="1">
            <a:off x="5607718" y="2153425"/>
            <a:ext cx="431800" cy="129446"/>
          </a:xfrm>
          <a:prstGeom prst="rect">
            <a:avLst/>
          </a:prstGeom>
          <a:solidFill>
            <a:schemeClr val="tx1">
              <a:lumMod val="65000"/>
              <a:lumOff val="3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Rectangle 273"/>
          <p:cNvSpPr/>
          <p:nvPr/>
        </p:nvSpPr>
        <p:spPr>
          <a:xfrm flipV="1">
            <a:off x="2689557" y="3192932"/>
            <a:ext cx="1083734" cy="129681"/>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ectangle 279"/>
          <p:cNvSpPr/>
          <p:nvPr/>
        </p:nvSpPr>
        <p:spPr>
          <a:xfrm flipV="1">
            <a:off x="3769058" y="3192931"/>
            <a:ext cx="711200" cy="129682"/>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ectangle 280"/>
          <p:cNvSpPr/>
          <p:nvPr/>
        </p:nvSpPr>
        <p:spPr>
          <a:xfrm flipV="1">
            <a:off x="4465746" y="3192932"/>
            <a:ext cx="558801" cy="131265"/>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ectangle 285"/>
          <p:cNvSpPr/>
          <p:nvPr/>
        </p:nvSpPr>
        <p:spPr>
          <a:xfrm flipV="1">
            <a:off x="5020314" y="3192932"/>
            <a:ext cx="711200" cy="131266"/>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Parallelogram 287"/>
          <p:cNvSpPr/>
          <p:nvPr/>
        </p:nvSpPr>
        <p:spPr>
          <a:xfrm flipH="1">
            <a:off x="2170245" y="2297648"/>
            <a:ext cx="1574801" cy="895283"/>
          </a:xfrm>
          <a:prstGeom prst="parallelogram">
            <a:avLst>
              <a:gd name="adj" fmla="val 54619"/>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Parallelogram 289"/>
          <p:cNvSpPr/>
          <p:nvPr/>
        </p:nvSpPr>
        <p:spPr>
          <a:xfrm>
            <a:off x="3760593" y="2293373"/>
            <a:ext cx="856524" cy="899559"/>
          </a:xfrm>
          <a:prstGeom prst="parallelogram">
            <a:avLst>
              <a:gd name="adj" fmla="val 19208"/>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Parallelogram 298"/>
          <p:cNvSpPr/>
          <p:nvPr/>
        </p:nvSpPr>
        <p:spPr>
          <a:xfrm>
            <a:off x="4480258" y="2291455"/>
            <a:ext cx="1127460" cy="901476"/>
          </a:xfrm>
          <a:prstGeom prst="parallelogram">
            <a:avLst>
              <a:gd name="adj" fmla="val 63993"/>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0" name="Parallelogram 299"/>
          <p:cNvSpPr/>
          <p:nvPr/>
        </p:nvSpPr>
        <p:spPr>
          <a:xfrm>
            <a:off x="5041479" y="2297649"/>
            <a:ext cx="1692303" cy="895283"/>
          </a:xfrm>
          <a:prstGeom prst="parallelogram">
            <a:avLst>
              <a:gd name="adj" fmla="val 111932"/>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TextBox 300"/>
          <p:cNvSpPr txBox="1"/>
          <p:nvPr/>
        </p:nvSpPr>
        <p:spPr>
          <a:xfrm>
            <a:off x="2441183" y="1836068"/>
            <a:ext cx="642499" cy="369332"/>
          </a:xfrm>
          <a:prstGeom prst="rect">
            <a:avLst/>
          </a:prstGeom>
          <a:noFill/>
        </p:spPr>
        <p:txBody>
          <a:bodyPr wrap="none" rtlCol="0">
            <a:spAutoFit/>
          </a:bodyPr>
          <a:lstStyle/>
          <a:p>
            <a:r>
              <a:rPr lang="en-US" dirty="0">
                <a:solidFill>
                  <a:schemeClr val="accent6">
                    <a:lumMod val="75000"/>
                  </a:schemeClr>
                </a:solidFill>
              </a:rPr>
              <a:t>exon</a:t>
            </a:r>
          </a:p>
        </p:txBody>
      </p:sp>
      <p:sp>
        <p:nvSpPr>
          <p:cNvPr id="304" name="TextBox 303"/>
          <p:cNvSpPr txBox="1"/>
          <p:nvPr/>
        </p:nvSpPr>
        <p:spPr>
          <a:xfrm>
            <a:off x="3204325" y="1836068"/>
            <a:ext cx="759718" cy="369332"/>
          </a:xfrm>
          <a:prstGeom prst="rect">
            <a:avLst/>
          </a:prstGeom>
          <a:noFill/>
        </p:spPr>
        <p:txBody>
          <a:bodyPr wrap="none" rtlCol="0">
            <a:spAutoFit/>
          </a:bodyPr>
          <a:lstStyle/>
          <a:p>
            <a:r>
              <a:rPr lang="en-US" dirty="0">
                <a:solidFill>
                  <a:schemeClr val="tx1">
                    <a:lumMod val="65000"/>
                    <a:lumOff val="35000"/>
                  </a:schemeClr>
                </a:solidFill>
              </a:rPr>
              <a:t>intron</a:t>
            </a:r>
          </a:p>
        </p:txBody>
      </p:sp>
      <p:sp>
        <p:nvSpPr>
          <p:cNvPr id="305" name="TextBox 304"/>
          <p:cNvSpPr txBox="1"/>
          <p:nvPr/>
        </p:nvSpPr>
        <p:spPr>
          <a:xfrm>
            <a:off x="6699920" y="2016497"/>
            <a:ext cx="1072604" cy="369332"/>
          </a:xfrm>
          <a:prstGeom prst="rect">
            <a:avLst/>
          </a:prstGeom>
          <a:noFill/>
        </p:spPr>
        <p:txBody>
          <a:bodyPr wrap="none" rtlCol="0">
            <a:spAutoFit/>
          </a:bodyPr>
          <a:lstStyle/>
          <a:p>
            <a:r>
              <a:rPr lang="en-US" dirty="0"/>
              <a:t>AAAAA 3'</a:t>
            </a:r>
          </a:p>
        </p:txBody>
      </p:sp>
      <p:sp>
        <p:nvSpPr>
          <p:cNvPr id="306" name="TextBox 305"/>
          <p:cNvSpPr txBox="1"/>
          <p:nvPr/>
        </p:nvSpPr>
        <p:spPr>
          <a:xfrm>
            <a:off x="1693026" y="2016497"/>
            <a:ext cx="352606" cy="369332"/>
          </a:xfrm>
          <a:prstGeom prst="rect">
            <a:avLst/>
          </a:prstGeom>
          <a:noFill/>
        </p:spPr>
        <p:txBody>
          <a:bodyPr wrap="none" rtlCol="0">
            <a:spAutoFit/>
          </a:bodyPr>
          <a:lstStyle/>
          <a:p>
            <a:r>
              <a:rPr lang="en-US" dirty="0"/>
              <a:t>5'</a:t>
            </a:r>
          </a:p>
        </p:txBody>
      </p:sp>
      <p:sp>
        <p:nvSpPr>
          <p:cNvPr id="307" name="TextBox 306"/>
          <p:cNvSpPr txBox="1"/>
          <p:nvPr/>
        </p:nvSpPr>
        <p:spPr>
          <a:xfrm>
            <a:off x="2229554" y="3059068"/>
            <a:ext cx="352606" cy="369332"/>
          </a:xfrm>
          <a:prstGeom prst="rect">
            <a:avLst/>
          </a:prstGeom>
          <a:noFill/>
        </p:spPr>
        <p:txBody>
          <a:bodyPr wrap="none" rtlCol="0">
            <a:spAutoFit/>
          </a:bodyPr>
          <a:lstStyle/>
          <a:p>
            <a:r>
              <a:rPr lang="en-US" dirty="0"/>
              <a:t>5'</a:t>
            </a:r>
          </a:p>
        </p:txBody>
      </p:sp>
      <p:sp>
        <p:nvSpPr>
          <p:cNvPr id="308" name="TextBox 307"/>
          <p:cNvSpPr txBox="1"/>
          <p:nvPr/>
        </p:nvSpPr>
        <p:spPr>
          <a:xfrm>
            <a:off x="5697646" y="3057365"/>
            <a:ext cx="1072604" cy="369332"/>
          </a:xfrm>
          <a:prstGeom prst="rect">
            <a:avLst/>
          </a:prstGeom>
          <a:noFill/>
        </p:spPr>
        <p:txBody>
          <a:bodyPr wrap="none" rtlCol="0">
            <a:spAutoFit/>
          </a:bodyPr>
          <a:lstStyle/>
          <a:p>
            <a:r>
              <a:rPr lang="en-US" dirty="0"/>
              <a:t>AAAAA 3'</a:t>
            </a:r>
          </a:p>
        </p:txBody>
      </p:sp>
      <p:sp>
        <p:nvSpPr>
          <p:cNvPr id="309" name="TextBox 308"/>
          <p:cNvSpPr txBox="1"/>
          <p:nvPr/>
        </p:nvSpPr>
        <p:spPr>
          <a:xfrm>
            <a:off x="260307" y="1117108"/>
            <a:ext cx="1254971" cy="461665"/>
          </a:xfrm>
          <a:prstGeom prst="rect">
            <a:avLst/>
          </a:prstGeom>
          <a:noFill/>
        </p:spPr>
        <p:txBody>
          <a:bodyPr wrap="none" rtlCol="0">
            <a:spAutoFit/>
          </a:bodyPr>
          <a:lstStyle/>
          <a:p>
            <a:r>
              <a:rPr lang="en-US" sz="2400" dirty="0"/>
              <a:t>Genome</a:t>
            </a:r>
          </a:p>
        </p:txBody>
      </p:sp>
      <p:cxnSp>
        <p:nvCxnSpPr>
          <p:cNvPr id="310" name="Straight Arrow Connector 309"/>
          <p:cNvCxnSpPr/>
          <p:nvPr/>
        </p:nvCxnSpPr>
        <p:spPr>
          <a:xfrm>
            <a:off x="4298554" y="1468177"/>
            <a:ext cx="0" cy="474133"/>
          </a:xfrm>
          <a:prstGeom prst="straightConnector1">
            <a:avLst/>
          </a:prstGeom>
          <a:ln w="38100" cmpd="sng">
            <a:solidFill>
              <a:schemeClr val="bg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311" name="TextBox 310"/>
          <p:cNvSpPr txBox="1"/>
          <p:nvPr/>
        </p:nvSpPr>
        <p:spPr>
          <a:xfrm>
            <a:off x="2799954" y="1468177"/>
            <a:ext cx="1388534" cy="369332"/>
          </a:xfrm>
          <a:prstGeom prst="rect">
            <a:avLst/>
          </a:prstGeom>
          <a:noFill/>
        </p:spPr>
        <p:txBody>
          <a:bodyPr wrap="none" rtlCol="0">
            <a:spAutoFit/>
          </a:bodyPr>
          <a:lstStyle/>
          <a:p>
            <a:r>
              <a:rPr lang="en-US" dirty="0"/>
              <a:t>transcription</a:t>
            </a:r>
          </a:p>
        </p:txBody>
      </p:sp>
      <p:sp>
        <p:nvSpPr>
          <p:cNvPr id="312" name="TextBox 311"/>
          <p:cNvSpPr txBox="1"/>
          <p:nvPr/>
        </p:nvSpPr>
        <p:spPr>
          <a:xfrm>
            <a:off x="260307" y="1977208"/>
            <a:ext cx="1492716" cy="461665"/>
          </a:xfrm>
          <a:prstGeom prst="rect">
            <a:avLst/>
          </a:prstGeom>
          <a:noFill/>
        </p:spPr>
        <p:txBody>
          <a:bodyPr wrap="none" rtlCol="0">
            <a:spAutoFit/>
          </a:bodyPr>
          <a:lstStyle/>
          <a:p>
            <a:r>
              <a:rPr lang="en-US" sz="2400" dirty="0"/>
              <a:t>Pre-mRNA</a:t>
            </a:r>
          </a:p>
        </p:txBody>
      </p:sp>
      <p:sp>
        <p:nvSpPr>
          <p:cNvPr id="313" name="TextBox 312"/>
          <p:cNvSpPr txBox="1"/>
          <p:nvPr/>
        </p:nvSpPr>
        <p:spPr>
          <a:xfrm>
            <a:off x="260307" y="2761944"/>
            <a:ext cx="1397438" cy="830997"/>
          </a:xfrm>
          <a:prstGeom prst="rect">
            <a:avLst/>
          </a:prstGeom>
          <a:noFill/>
        </p:spPr>
        <p:txBody>
          <a:bodyPr wrap="none" rtlCol="0">
            <a:spAutoFit/>
          </a:bodyPr>
          <a:lstStyle/>
          <a:p>
            <a:r>
              <a:rPr lang="en-US" sz="2400" dirty="0"/>
              <a:t>mRNA</a:t>
            </a:r>
          </a:p>
          <a:p>
            <a:r>
              <a:rPr lang="en-US" sz="2400" dirty="0"/>
              <a:t>transcript</a:t>
            </a:r>
          </a:p>
        </p:txBody>
      </p:sp>
      <p:grpSp>
        <p:nvGrpSpPr>
          <p:cNvPr id="6" name="Group 5"/>
          <p:cNvGrpSpPr/>
          <p:nvPr/>
        </p:nvGrpSpPr>
        <p:grpSpPr>
          <a:xfrm>
            <a:off x="2225324" y="4524412"/>
            <a:ext cx="4954081" cy="2284276"/>
            <a:chOff x="2225324" y="4524412"/>
            <a:chExt cx="4954081" cy="2284276"/>
          </a:xfrm>
        </p:grpSpPr>
        <p:pic>
          <p:nvPicPr>
            <p:cNvPr id="4" name="Picture 3" descr="Screenshot 2016-04-18 11.48.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324" y="4524412"/>
              <a:ext cx="4954081" cy="1968175"/>
            </a:xfrm>
            <a:prstGeom prst="rect">
              <a:avLst/>
            </a:prstGeom>
          </p:spPr>
        </p:pic>
        <p:sp>
          <p:nvSpPr>
            <p:cNvPr id="5" name="TextBox 4"/>
            <p:cNvSpPr txBox="1"/>
            <p:nvPr/>
          </p:nvSpPr>
          <p:spPr>
            <a:xfrm>
              <a:off x="2764929" y="6470134"/>
              <a:ext cx="3909043" cy="338554"/>
            </a:xfrm>
            <a:prstGeom prst="rect">
              <a:avLst/>
            </a:prstGeom>
            <a:noFill/>
          </p:spPr>
          <p:txBody>
            <a:bodyPr wrap="none" rtlCol="0">
              <a:spAutoFit/>
            </a:bodyPr>
            <a:lstStyle/>
            <a:p>
              <a:r>
                <a:rPr lang="de-DE" sz="1600" dirty="0"/>
                <a:t> </a:t>
              </a:r>
              <a:r>
                <a:rPr lang="de-DE" sz="1600" dirty="0" err="1"/>
                <a:t>Curr</a:t>
              </a:r>
              <a:r>
                <a:rPr lang="de-DE" sz="1600" dirty="0"/>
                <a:t> </a:t>
              </a:r>
              <a:r>
                <a:rPr lang="de-DE" sz="1600" dirty="0" err="1"/>
                <a:t>Opin</a:t>
              </a:r>
              <a:r>
                <a:rPr lang="de-DE" sz="1600" dirty="0"/>
                <a:t> Genet </a:t>
              </a:r>
              <a:r>
                <a:rPr lang="de-DE" sz="1600" dirty="0" err="1"/>
                <a:t>Dev</a:t>
              </a:r>
              <a:r>
                <a:rPr lang="de-DE" sz="1600" dirty="0"/>
                <a:t>. 21(4): 373–379 (2011)</a:t>
              </a:r>
              <a:endParaRPr lang="en-US" sz="1600" dirty="0"/>
            </a:p>
          </p:txBody>
        </p:sp>
      </p:grpSp>
      <p:grpSp>
        <p:nvGrpSpPr>
          <p:cNvPr id="10" name="Group 9"/>
          <p:cNvGrpSpPr/>
          <p:nvPr/>
        </p:nvGrpSpPr>
        <p:grpSpPr>
          <a:xfrm>
            <a:off x="6605150" y="3426697"/>
            <a:ext cx="2576950" cy="1164668"/>
            <a:chOff x="6605150" y="3426697"/>
            <a:chExt cx="2576950" cy="1164668"/>
          </a:xfrm>
        </p:grpSpPr>
        <p:sp>
          <p:nvSpPr>
            <p:cNvPr id="315" name="TextBox 314"/>
            <p:cNvSpPr txBox="1"/>
            <p:nvPr/>
          </p:nvSpPr>
          <p:spPr>
            <a:xfrm>
              <a:off x="6605150" y="3426697"/>
              <a:ext cx="2576950" cy="461665"/>
            </a:xfrm>
            <a:prstGeom prst="rect">
              <a:avLst/>
            </a:prstGeom>
            <a:noFill/>
          </p:spPr>
          <p:txBody>
            <a:bodyPr wrap="square" rtlCol="0">
              <a:spAutoFit/>
            </a:bodyPr>
            <a:lstStyle/>
            <a:p>
              <a:r>
                <a:rPr lang="en-US" sz="2400" dirty="0"/>
                <a:t>alternative splicing</a:t>
              </a:r>
            </a:p>
          </p:txBody>
        </p:sp>
        <p:sp>
          <p:nvSpPr>
            <p:cNvPr id="7" name="TextBox 6"/>
            <p:cNvSpPr txBox="1"/>
            <p:nvPr/>
          </p:nvSpPr>
          <p:spPr>
            <a:xfrm>
              <a:off x="7262011" y="4129700"/>
              <a:ext cx="1267745" cy="461665"/>
            </a:xfrm>
            <a:prstGeom prst="rect">
              <a:avLst/>
            </a:prstGeom>
            <a:noFill/>
          </p:spPr>
          <p:txBody>
            <a:bodyPr wrap="none" rtlCol="0">
              <a:spAutoFit/>
            </a:bodyPr>
            <a:lstStyle/>
            <a:p>
              <a:r>
                <a:rPr lang="en-US" sz="2400" dirty="0"/>
                <a:t>isoforms</a:t>
              </a:r>
            </a:p>
          </p:txBody>
        </p:sp>
        <p:cxnSp>
          <p:nvCxnSpPr>
            <p:cNvPr id="9" name="Straight Arrow Connector 8"/>
            <p:cNvCxnSpPr>
              <a:stCxn id="315" idx="2"/>
              <a:endCxn id="7" idx="0"/>
            </p:cNvCxnSpPr>
            <p:nvPr/>
          </p:nvCxnSpPr>
          <p:spPr>
            <a:xfrm>
              <a:off x="7893625" y="3888362"/>
              <a:ext cx="2259" cy="241338"/>
            </a:xfrm>
            <a:prstGeom prst="straightConnector1">
              <a:avLst/>
            </a:prstGeom>
            <a:ln w="38100" cmpd="sng">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4815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49250</TotalTime>
  <Words>2483</Words>
  <Application>Microsoft Macintosh PowerPoint</Application>
  <PresentationFormat>On-screen Show (4:3)</PresentationFormat>
  <Paragraphs>347</Paragraphs>
  <Slides>42</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Inherit</vt:lpstr>
      <vt:lpstr>Arial</vt:lpstr>
      <vt:lpstr>Calibri</vt:lpstr>
      <vt:lpstr>Calibri Light</vt:lpstr>
      <vt:lpstr>Courier</vt:lpstr>
      <vt:lpstr>Courier New</vt:lpstr>
      <vt:lpstr>Monaco</vt:lpstr>
      <vt:lpstr>Office Theme</vt:lpstr>
      <vt:lpstr>RNA-Seq  Bioinformatics Applications (PLPTH813)</vt:lpstr>
      <vt:lpstr>Schedule</vt:lpstr>
      <vt:lpstr>BED format and BEDtools</vt:lpstr>
      <vt:lpstr>conda</vt:lpstr>
      <vt:lpstr>GitHub Cheat Sheet</vt:lpstr>
      <vt:lpstr>maxium likelihood tree covid.2.treefile </vt:lpstr>
      <vt:lpstr>Outline</vt:lpstr>
      <vt:lpstr>Transcriptome</vt:lpstr>
      <vt:lpstr>Alternative splicing</vt:lpstr>
      <vt:lpstr>levels of alternative splicing</vt:lpstr>
      <vt:lpstr>Transcriptome analysis (RNA-seq)</vt:lpstr>
      <vt:lpstr>total RNA</vt:lpstr>
      <vt:lpstr>total RNA</vt:lpstr>
      <vt:lpstr>total RNA of plant tissues</vt:lpstr>
      <vt:lpstr>Illumina RNA-Seq library preparation</vt:lpstr>
      <vt:lpstr>Illumina sequencing</vt:lpstr>
      <vt:lpstr>Challenges of reconstruction of full-length transcripts (transcriptome assembly)</vt:lpstr>
      <vt:lpstr>Two main strategies for transcriptome assembly</vt:lpstr>
      <vt:lpstr>Reference-guided transcriptome assembly</vt:lpstr>
      <vt:lpstr>Cufflinks - spliced alignments </vt:lpstr>
      <vt:lpstr>Cufflinks - assembly</vt:lpstr>
      <vt:lpstr>StringTie</vt:lpstr>
      <vt:lpstr>Pros and cons of reference-guided assembly </vt:lpstr>
      <vt:lpstr>De novo assembly</vt:lpstr>
      <vt:lpstr>Trinity</vt:lpstr>
      <vt:lpstr>Trinity – Inchworm a k-mer–based approach for transcript assembly</vt:lpstr>
      <vt:lpstr>Trinity - Inchworm</vt:lpstr>
      <vt:lpstr>Trinity - Chrysalis</vt:lpstr>
      <vt:lpstr>Trinity - Butterfly</vt:lpstr>
      <vt:lpstr>Trinity summary</vt:lpstr>
      <vt:lpstr>De novo assembly could correct wrong annotations</vt:lpstr>
      <vt:lpstr>Note</vt:lpstr>
      <vt:lpstr>Outline</vt:lpstr>
      <vt:lpstr>PacBio long reads for RNA sequencing (Iso-Seq)</vt:lpstr>
      <vt:lpstr>Multiple passes improve sequence quality</vt:lpstr>
      <vt:lpstr>Long-read, full-length, no assembly required</vt:lpstr>
      <vt:lpstr>Long reads to sequence full-length cDNA </vt:lpstr>
      <vt:lpstr>maize – Iso-Seq</vt:lpstr>
      <vt:lpstr>Nanopore provides long RNA-Seq reads</vt:lpstr>
      <vt:lpstr>Nanopore – Direct RNA Sequencing (DRS)</vt:lpstr>
      <vt:lpstr>Application of Nanopore DRS</vt:lpstr>
      <vt:lpstr>References</vt:lpstr>
    </vt:vector>
  </TitlesOfParts>
  <Company>Kansas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RNA-Seq</dc:title>
  <dc:creator>Sanzhen Liu</dc:creator>
  <cp:lastModifiedBy>Sanzhen Liu</cp:lastModifiedBy>
  <cp:revision>440</cp:revision>
  <cp:lastPrinted>2015-04-30T14:29:06Z</cp:lastPrinted>
  <dcterms:created xsi:type="dcterms:W3CDTF">2014-05-23T20:11:37Z</dcterms:created>
  <dcterms:modified xsi:type="dcterms:W3CDTF">2023-04-18T15:18:12Z</dcterms:modified>
</cp:coreProperties>
</file>